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</p:sldMasterIdLst>
  <p:notesMasterIdLst>
    <p:notesMasterId r:id="rId11"/>
  </p:notesMasterIdLst>
  <p:sldIdLst>
    <p:sldId id="357" r:id="rId5"/>
    <p:sldId id="265" r:id="rId6"/>
    <p:sldId id="280" r:id="rId7"/>
    <p:sldId id="359" r:id="rId8"/>
    <p:sldId id="358" r:id="rId9"/>
    <p:sldId id="269" r:id="rId10"/>
  </p:sldIdLst>
  <p:sldSz cx="9144000" cy="51450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1" userDrawn="1">
          <p15:clr>
            <a:srgbClr val="A4A3A4"/>
          </p15:clr>
        </p15:guide>
        <p15:guide id="2" pos="55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kus Szaguhn" initials="MS" lastIdx="2" clrIdx="0">
    <p:extLst>
      <p:ext uri="{19B8F6BF-5375-455C-9EA6-DF929625EA0E}">
        <p15:presenceInfo xmlns:p15="http://schemas.microsoft.com/office/powerpoint/2012/main" userId="0e7bc4c28c309ea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CC"/>
    <a:srgbClr val="99FFCC"/>
    <a:srgbClr val="FFCC99"/>
    <a:srgbClr val="33446D"/>
    <a:srgbClr val="004B41"/>
    <a:srgbClr val="F56F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33" autoAdjust="0"/>
    <p:restoredTop sz="96327" autoAdjust="0"/>
  </p:normalViewPr>
  <p:slideViewPr>
    <p:cSldViewPr snapToGrid="0">
      <p:cViewPr varScale="1">
        <p:scale>
          <a:sx n="146" d="100"/>
          <a:sy n="146" d="100"/>
        </p:scale>
        <p:origin x="894" y="72"/>
      </p:cViewPr>
      <p:guideLst>
        <p:guide orient="horz" pos="1621"/>
        <p:guide pos="55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7" d="100"/>
          <a:sy n="127" d="100"/>
        </p:scale>
        <p:origin x="760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F02CA-77CB-4E54-B712-21E588799EE8}" type="datetimeFigureOut">
              <a:rPr lang="de-DE" smtClean="0"/>
              <a:t>27.05.2022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F729A-0AF0-4995-B32B-9504BC6896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79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6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40" algn="l" defTabSz="6856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680" algn="l" defTabSz="6856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520" algn="l" defTabSz="6856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360" algn="l" defTabSz="6856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200" algn="l" defTabSz="6856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040" algn="l" defTabSz="6856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9880" algn="l" defTabSz="6856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2720" algn="l" defTabSz="6856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117231" y="2714625"/>
            <a:ext cx="8928344" cy="2031205"/>
          </a:xfrm>
          <a:prstGeom prst="round2DiagRect">
            <a:avLst>
              <a:gd name="adj1" fmla="val 0"/>
              <a:gd name="adj2" fmla="val 8317"/>
            </a:avLst>
          </a:prstGeom>
          <a:solidFill>
            <a:srgbClr val="FF99FF"/>
          </a:solidFill>
          <a:ln w="12700">
            <a:solidFill>
              <a:schemeClr val="bg2"/>
            </a:solidFill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baseline="0"/>
            </a:lvl1pPr>
          </a:lstStyle>
          <a:p>
            <a:r>
              <a:rPr lang="de-DE" dirty="0"/>
              <a:t>Fügen Sie auf der Masterfolie ein frei wählbares Bild ein.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6C188393-F356-4F5D-80C7-5DAA7302CA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8375" y="4826105"/>
            <a:ext cx="17272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e-DE" altLang="de-DE" sz="1600" b="1" dirty="0">
                <a:solidFill>
                  <a:schemeClr val="tx1"/>
                </a:solidFill>
              </a:rPr>
              <a:t>www.kit.edu</a:t>
            </a:r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id="{537A5579-09BA-4663-B67D-33B15420579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9746" y="4895776"/>
            <a:ext cx="3606670" cy="126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de-DE" sz="825" noProof="0" dirty="0"/>
              <a:t>KIT – Die Forschungsuniversität in der Helmholtz-Gemeinschaft</a:t>
            </a:r>
            <a:endParaRPr lang="en-US" sz="825" noProof="0" dirty="0"/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0486A875-9103-4865-A4A2-F6DFEEEA2E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6000" y="360000"/>
            <a:ext cx="1633427" cy="752400"/>
          </a:xfrm>
          <a:prstGeom prst="rect">
            <a:avLst/>
          </a:prstGeom>
        </p:spPr>
      </p:pic>
      <p:sp>
        <p:nvSpPr>
          <p:cNvPr id="16" name="Textplatzhalt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365443" y="1445896"/>
            <a:ext cx="8524557" cy="28511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600" b="1"/>
            </a:lvl1pPr>
            <a:lvl2pPr marL="355600" indent="0">
              <a:buFont typeface="Arial" panose="020B0604020202020204" pitchFamily="34" charset="0"/>
              <a:buNone/>
              <a:defRPr sz="2600" b="1"/>
            </a:lvl2pPr>
            <a:lvl3pPr marL="717550" indent="0">
              <a:buFont typeface="Arial" panose="020B0604020202020204" pitchFamily="34" charset="0"/>
              <a:buNone/>
              <a:defRPr sz="2600" b="1"/>
            </a:lvl3pPr>
            <a:lvl4pPr marL="1073150" indent="0">
              <a:buFont typeface="Arial" panose="020B0604020202020204" pitchFamily="34" charset="0"/>
              <a:buNone/>
              <a:defRPr sz="2600" b="1"/>
            </a:lvl4pPr>
            <a:lvl5pPr marL="1435100" indent="0">
              <a:buFont typeface="Arial" panose="020B0604020202020204" pitchFamily="34" charset="0"/>
              <a:buNone/>
              <a:defRPr sz="2600" b="1"/>
            </a:lvl5pPr>
          </a:lstStyle>
          <a:p>
            <a:pPr lvl="0"/>
            <a:r>
              <a:rPr lang="de-DE" dirty="0"/>
              <a:t>Folientitel: Arial 26pt </a:t>
            </a:r>
            <a:r>
              <a:rPr lang="de-DE" dirty="0" err="1"/>
              <a:t>bold</a:t>
            </a:r>
            <a:endParaRPr lang="de-DE" dirty="0"/>
          </a:p>
        </p:txBody>
      </p:sp>
      <p:sp>
        <p:nvSpPr>
          <p:cNvPr id="25" name="Textplatzhalt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380675" y="1979930"/>
            <a:ext cx="8515675" cy="509905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 b="1" i="0" baseline="0"/>
            </a:lvl1pPr>
            <a:lvl2pPr marL="355600" indent="0">
              <a:buFont typeface="Arial" panose="020B0604020202020204" pitchFamily="34" charset="0"/>
              <a:buNone/>
              <a:defRPr sz="1800" b="1" i="0"/>
            </a:lvl2pPr>
            <a:lvl3pPr marL="717550" indent="0">
              <a:buFont typeface="Arial" panose="020B0604020202020204" pitchFamily="34" charset="0"/>
              <a:buNone/>
              <a:defRPr sz="1800" b="1" i="0"/>
            </a:lvl3pPr>
            <a:lvl4pPr marL="1073150" indent="0">
              <a:buFont typeface="Arial" panose="020B0604020202020204" pitchFamily="34" charset="0"/>
              <a:buNone/>
              <a:defRPr sz="1800" b="1" i="0"/>
            </a:lvl4pPr>
            <a:lvl5pPr marL="1435100" indent="0">
              <a:buFont typeface="Arial" panose="020B0604020202020204" pitchFamily="34" charset="0"/>
              <a:buNone/>
              <a:defRPr sz="1800" b="1" i="0"/>
            </a:lvl5pPr>
          </a:lstStyle>
          <a:p>
            <a:pPr lvl="0"/>
            <a:r>
              <a:rPr lang="de-DE" dirty="0"/>
              <a:t>Unterzeile: Arial 18pt </a:t>
            </a:r>
            <a:r>
              <a:rPr lang="de-DE" dirty="0" err="1"/>
              <a:t>bold</a:t>
            </a:r>
            <a:br>
              <a:rPr lang="de-DE" dirty="0"/>
            </a:br>
            <a:r>
              <a:rPr lang="de-DE" dirty="0"/>
              <a:t>(Auch zweizeilig möglich)</a:t>
            </a:r>
          </a:p>
        </p:txBody>
      </p:sp>
    </p:spTree>
    <p:extLst>
      <p:ext uri="{BB962C8B-B14F-4D97-AF65-F5344CB8AC3E}">
        <p14:creationId xmlns:p14="http://schemas.microsoft.com/office/powerpoint/2010/main" val="190524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2463-8150-4DAA-877D-A146C8C8C60A}" type="datetime1">
              <a:rPr lang="de-DE" smtClean="0"/>
              <a:t>27.05.2022</a:t>
            </a:fld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272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1640" y="1188000"/>
            <a:ext cx="4882310" cy="3209146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 marL="1076612" indent="0">
              <a:buNone/>
              <a:defRPr sz="12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  <a:p>
            <a:pPr lvl="1"/>
            <a:r>
              <a:rPr lang="en-US" altLang="de-DE" dirty="0" err="1"/>
              <a:t>Zweite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2"/>
            <a:r>
              <a:rPr lang="en-US" altLang="de-DE" dirty="0" err="1"/>
              <a:t>Dritte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3"/>
            <a:r>
              <a:rPr lang="en-US" altLang="de-DE" dirty="0" err="1"/>
              <a:t>Vierte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00051" y="1188001"/>
            <a:ext cx="3178969" cy="3209146"/>
          </a:xfrm>
        </p:spPr>
        <p:txBody>
          <a:bodyPr/>
          <a:lstStyle>
            <a:lvl1pPr marL="0" indent="0">
              <a:buNone/>
              <a:defRPr sz="1200"/>
            </a:lvl1pPr>
            <a:lvl2pPr marL="342991" indent="0">
              <a:buNone/>
              <a:defRPr sz="1050"/>
            </a:lvl2pPr>
            <a:lvl3pPr marL="685983" indent="0">
              <a:buNone/>
              <a:defRPr sz="900"/>
            </a:lvl3pPr>
            <a:lvl4pPr marL="1028974" indent="0">
              <a:buNone/>
              <a:defRPr sz="750"/>
            </a:lvl4pPr>
            <a:lvl5pPr marL="1371966" indent="0">
              <a:buNone/>
              <a:defRPr sz="750"/>
            </a:lvl5pPr>
            <a:lvl6pPr marL="1714957" indent="0">
              <a:buNone/>
              <a:defRPr sz="750"/>
            </a:lvl6pPr>
            <a:lvl7pPr marL="2057949" indent="0">
              <a:buNone/>
              <a:defRPr sz="750"/>
            </a:lvl7pPr>
            <a:lvl8pPr marL="2400940" indent="0">
              <a:buNone/>
              <a:defRPr sz="750"/>
            </a:lvl8pPr>
            <a:lvl9pPr marL="2743932" indent="0">
              <a:buNone/>
              <a:defRPr sz="750"/>
            </a:lvl9pPr>
          </a:lstStyle>
          <a:p>
            <a:pPr lvl="0"/>
            <a:r>
              <a:rPr lang="en-US" altLang="de-DE" dirty="0"/>
              <a:t>Click to add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4683-D191-47F3-8302-BB2B36B1C86A}" type="datetime1">
              <a:rPr lang="de-DE" smtClean="0"/>
              <a:t>27.05.2022</a:t>
            </a:fld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5F47D9EC-E3C8-4173-84B3-DB5A91069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296244"/>
            <a:ext cx="6869178" cy="57598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020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43915" y="468662"/>
            <a:ext cx="5471285" cy="3112861"/>
          </a:xfrm>
        </p:spPr>
        <p:txBody>
          <a:bodyPr anchor="t"/>
          <a:lstStyle>
            <a:lvl1pPr marL="0" indent="0">
              <a:buNone/>
              <a:defRPr sz="2401"/>
            </a:lvl1pPr>
            <a:lvl2pPr marL="342991" indent="0">
              <a:buNone/>
              <a:defRPr sz="2101"/>
            </a:lvl2pPr>
            <a:lvl3pPr marL="685983" indent="0">
              <a:buNone/>
              <a:defRPr sz="1800"/>
            </a:lvl3pPr>
            <a:lvl4pPr marL="1028974" indent="0">
              <a:buNone/>
              <a:defRPr sz="1500"/>
            </a:lvl4pPr>
            <a:lvl5pPr marL="1371966" indent="0">
              <a:buNone/>
              <a:defRPr sz="1500"/>
            </a:lvl5pPr>
            <a:lvl6pPr marL="1714957" indent="0">
              <a:buNone/>
              <a:defRPr sz="1500"/>
            </a:lvl6pPr>
            <a:lvl7pPr marL="2057949" indent="0">
              <a:buNone/>
              <a:defRPr sz="1500"/>
            </a:lvl7pPr>
            <a:lvl8pPr marL="2400940" indent="0">
              <a:buNone/>
              <a:defRPr sz="1500"/>
            </a:lvl8pPr>
            <a:lvl9pPr marL="2743932" indent="0">
              <a:buNone/>
              <a:defRPr sz="1500"/>
            </a:lvl9pPr>
          </a:lstStyle>
          <a:p>
            <a:r>
              <a:rPr lang="de-DE" dirty="0"/>
              <a:t>Bild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BE91-4B1C-4025-AE57-60317864A3F3}" type="datetime1">
              <a:rPr lang="de-DE" smtClean="0"/>
              <a:t>27.05.2022</a:t>
            </a:fld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74D6481-F98B-45EE-B6D0-BF8C42A11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914" y="3628492"/>
            <a:ext cx="5468677" cy="425214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85119134-5DDA-43C1-B0D4-2BD9056B0D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46522" y="4099062"/>
            <a:ext cx="5468677" cy="577364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91" indent="0">
              <a:buNone/>
              <a:defRPr sz="1050"/>
            </a:lvl2pPr>
            <a:lvl3pPr marL="685983" indent="0">
              <a:buNone/>
              <a:defRPr sz="900"/>
            </a:lvl3pPr>
            <a:lvl4pPr marL="1028974" indent="0">
              <a:buNone/>
              <a:defRPr sz="750"/>
            </a:lvl4pPr>
            <a:lvl5pPr marL="1371966" indent="0">
              <a:buNone/>
              <a:defRPr sz="750"/>
            </a:lvl5pPr>
            <a:lvl6pPr marL="1714957" indent="0">
              <a:buNone/>
              <a:defRPr sz="750"/>
            </a:lvl6pPr>
            <a:lvl7pPr marL="2057949" indent="0">
              <a:buNone/>
              <a:defRPr sz="750"/>
            </a:lvl7pPr>
            <a:lvl8pPr marL="2400940" indent="0">
              <a:buNone/>
              <a:defRPr sz="750"/>
            </a:lvl8pPr>
            <a:lvl9pPr marL="2743932" indent="0">
              <a:buNone/>
              <a:defRPr sz="750"/>
            </a:lvl9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436743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1068308"/>
            <a:ext cx="8343900" cy="3512663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  <a:p>
            <a:pPr lvl="1"/>
            <a:r>
              <a:rPr lang="en-US" altLang="de-DE" dirty="0" err="1"/>
              <a:t>Zweite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2"/>
            <a:r>
              <a:rPr lang="en-US" altLang="de-DE" dirty="0" err="1"/>
              <a:t>Dritte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3"/>
            <a:r>
              <a:rPr lang="en-US" altLang="de-DE" dirty="0" err="1"/>
              <a:t>Vierte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4"/>
            <a:r>
              <a:rPr lang="en-US" altLang="de-DE" dirty="0" err="1"/>
              <a:t>Fünfte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5D93-083F-4B89-951E-D5F35A1BBEC8}" type="datetime1">
              <a:rPr lang="de-DE" smtClean="0"/>
              <a:t>27.05.2022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A0AF9471-6F4B-417A-9B82-1D3AC42AE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296244"/>
            <a:ext cx="6869178" cy="57598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66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0387" y="273928"/>
            <a:ext cx="1971675" cy="4360224"/>
          </a:xfrm>
          <a:prstGeom prst="rect">
            <a:avLst/>
          </a:prstGeom>
        </p:spPr>
        <p:txBody>
          <a:bodyPr vert="eaVert"/>
          <a:lstStyle>
            <a:lvl1pPr>
              <a:defRPr/>
            </a:lvl1pPr>
          </a:lstStyle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1940" y="273928"/>
            <a:ext cx="6225572" cy="436022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  <a:p>
            <a:pPr lvl="1"/>
            <a:r>
              <a:rPr lang="en-US" altLang="de-DE" dirty="0" err="1"/>
              <a:t>Zweite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2"/>
            <a:r>
              <a:rPr lang="en-US" altLang="de-DE" dirty="0" err="1"/>
              <a:t>Dritte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3"/>
            <a:r>
              <a:rPr lang="en-US" altLang="de-DE" dirty="0" err="1"/>
              <a:t>Vierte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4"/>
            <a:r>
              <a:rPr lang="en-US" altLang="de-DE" dirty="0" err="1"/>
              <a:t>Fünfte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E158-F33A-4782-AFB5-03A3FD6F0AB2}" type="datetime1">
              <a:rPr lang="de-DE" smtClean="0"/>
              <a:t>27.05.2022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369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188000"/>
            <a:ext cx="8343900" cy="336589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 sz="1600"/>
            </a:lvl5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  <a:p>
            <a:pPr lvl="1"/>
            <a:r>
              <a:rPr lang="en-US" altLang="de-DE" dirty="0" err="1"/>
              <a:t>Zweite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2"/>
            <a:r>
              <a:rPr lang="en-US" altLang="de-DE" dirty="0" err="1"/>
              <a:t>Dritte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3"/>
            <a:r>
              <a:rPr lang="en-US" altLang="de-DE" dirty="0" err="1"/>
              <a:t>Vierte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4"/>
            <a:r>
              <a:rPr lang="en-US" altLang="de-DE" dirty="0" err="1"/>
              <a:t>Fünfte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FA6A-9A63-4E2D-92C0-C77BFA750EDB}" type="datetime1">
              <a:rPr lang="de-DE" noProof="0" smtClean="0"/>
              <a:t>27.05.2022</a:t>
            </a:fld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96EC4-B4CF-4701-AD06-A8439D6D8E12}" type="slidenum">
              <a:rPr lang="en-US" noProof="0" smtClean="0"/>
              <a:t>‹Nr.›</a:t>
            </a:fld>
            <a:endParaRPr lang="en-US" noProof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340BE303-A4F2-4BCB-AF82-DC9DDFB7C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296244"/>
            <a:ext cx="6869178" cy="57598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395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188000"/>
            <a:ext cx="4114800" cy="344615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  <a:p>
            <a:pPr lvl="1"/>
            <a:r>
              <a:rPr lang="en-US" altLang="de-DE" dirty="0" err="1"/>
              <a:t>Zweite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2"/>
            <a:r>
              <a:rPr lang="en-US" altLang="de-DE" dirty="0" err="1"/>
              <a:t>Dritte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3"/>
            <a:r>
              <a:rPr lang="en-US" altLang="de-DE" dirty="0" err="1"/>
              <a:t>Vierte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4"/>
            <a:r>
              <a:rPr lang="en-US" altLang="de-DE" dirty="0" err="1"/>
              <a:t>Fünfte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88000"/>
            <a:ext cx="4114799" cy="344615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  <a:p>
            <a:pPr lvl="1"/>
            <a:r>
              <a:rPr lang="en-US" altLang="de-DE" dirty="0" err="1"/>
              <a:t>Zweite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2"/>
            <a:r>
              <a:rPr lang="en-US" altLang="de-DE" dirty="0" err="1"/>
              <a:t>Dritte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3"/>
            <a:r>
              <a:rPr lang="en-US" altLang="de-DE" dirty="0" err="1"/>
              <a:t>Vierte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4"/>
            <a:r>
              <a:rPr lang="en-US" altLang="de-DE" dirty="0" err="1"/>
              <a:t>Fünfte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179C-E631-47AA-B9CB-ABFD8F596650}" type="datetime1">
              <a:rPr lang="de-DE" smtClean="0"/>
              <a:t>27.05.2022</a:t>
            </a:fld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6862948F-D5FC-499A-8B74-0B5A4CF72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296244"/>
            <a:ext cx="6869178" cy="57598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386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4"/>
          <p:cNvSpPr>
            <a:spLocks noGrp="1"/>
          </p:cNvSpPr>
          <p:nvPr>
            <p:ph type="pic" sz="quarter" idx="13" hasCustomPrompt="1"/>
          </p:nvPr>
        </p:nvSpPr>
        <p:spPr>
          <a:xfrm>
            <a:off x="4655819" y="1188720"/>
            <a:ext cx="4100831" cy="3459481"/>
          </a:xfrm>
          <a:prstGeom prst="round2DiagRect">
            <a:avLst>
              <a:gd name="adj1" fmla="val 0"/>
              <a:gd name="adj2" fmla="val 8317"/>
            </a:avLst>
          </a:prstGeom>
          <a:solidFill>
            <a:srgbClr val="FF99FF"/>
          </a:solidFill>
          <a:ln w="12700">
            <a:solidFill>
              <a:schemeClr val="bg2"/>
            </a:solidFill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baseline="0"/>
            </a:lvl1pPr>
          </a:lstStyle>
          <a:p>
            <a:r>
              <a:rPr lang="de-DE" dirty="0"/>
              <a:t>Fügen Sie auf der Masterfolie ein frei wählbares Bild ein.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188000"/>
            <a:ext cx="4114800" cy="344615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  <a:p>
            <a:pPr lvl="1"/>
            <a:r>
              <a:rPr lang="en-US" altLang="de-DE" dirty="0" err="1"/>
              <a:t>Zweite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2"/>
            <a:r>
              <a:rPr lang="en-US" altLang="de-DE" dirty="0" err="1"/>
              <a:t>Dritte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3"/>
            <a:r>
              <a:rPr lang="en-US" altLang="de-DE" dirty="0" err="1"/>
              <a:t>Vierte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4"/>
            <a:r>
              <a:rPr lang="en-US" altLang="de-DE" dirty="0" err="1"/>
              <a:t>Fünfte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179C-E631-47AA-B9CB-ABFD8F596650}" type="datetime1">
              <a:rPr lang="de-DE" smtClean="0"/>
              <a:t>27.05.2022</a:t>
            </a:fld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6862948F-D5FC-499A-8B74-0B5A4CF72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296244"/>
            <a:ext cx="6869178" cy="57598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113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1188000"/>
            <a:ext cx="4098132" cy="618125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050" y="1937441"/>
            <a:ext cx="4098132" cy="270623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  <a:p>
            <a:pPr lvl="1"/>
            <a:r>
              <a:rPr lang="en-US" altLang="de-DE" dirty="0" err="1"/>
              <a:t>Zweite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2"/>
            <a:r>
              <a:rPr lang="en-US" altLang="de-DE" dirty="0" err="1"/>
              <a:t>Dritte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3"/>
            <a:r>
              <a:rPr lang="en-US" altLang="de-DE" dirty="0" err="1"/>
              <a:t>Vierte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4"/>
            <a:r>
              <a:rPr lang="en-US" altLang="de-DE" dirty="0" err="1"/>
              <a:t>Fünfte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4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818" y="1188000"/>
            <a:ext cx="4098132" cy="618125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818" y="1937441"/>
            <a:ext cx="4098132" cy="27062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  <a:p>
            <a:pPr lvl="1"/>
            <a:r>
              <a:rPr lang="en-US" altLang="de-DE" dirty="0" err="1"/>
              <a:t>Zweite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2"/>
            <a:r>
              <a:rPr lang="en-US" altLang="de-DE" dirty="0" err="1"/>
              <a:t>Dritte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3"/>
            <a:r>
              <a:rPr lang="en-US" altLang="de-DE" dirty="0" err="1"/>
              <a:t>Vierte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4"/>
            <a:r>
              <a:rPr lang="en-US" altLang="de-DE" dirty="0" err="1"/>
              <a:t>Fünfte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61DB6-D53F-456D-8864-56CE29C6E6BA}" type="datetime1">
              <a:rPr lang="de-DE" smtClean="0"/>
              <a:t>27.05.2022</a:t>
            </a:fld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E438375-C357-462F-AB62-257249F8E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296244"/>
            <a:ext cx="6869178" cy="57598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445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4"/>
          <p:cNvSpPr>
            <a:spLocks noGrp="1"/>
          </p:cNvSpPr>
          <p:nvPr>
            <p:ph type="pic" sz="quarter" idx="13" hasCustomPrompt="1"/>
          </p:nvPr>
        </p:nvSpPr>
        <p:spPr>
          <a:xfrm>
            <a:off x="4655819" y="1943101"/>
            <a:ext cx="4100831" cy="2705099"/>
          </a:xfrm>
          <a:prstGeom prst="round2DiagRect">
            <a:avLst>
              <a:gd name="adj1" fmla="val 0"/>
              <a:gd name="adj2" fmla="val 8317"/>
            </a:avLst>
          </a:prstGeom>
          <a:solidFill>
            <a:srgbClr val="FF99FF"/>
          </a:solidFill>
          <a:ln w="12700">
            <a:solidFill>
              <a:schemeClr val="bg2"/>
            </a:solidFill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baseline="0"/>
            </a:lvl1pPr>
          </a:lstStyle>
          <a:p>
            <a:r>
              <a:rPr lang="de-DE" dirty="0"/>
              <a:t>Fügen Sie auf der Masterfolie ein frei wählbares Bild ein.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1188000"/>
            <a:ext cx="4098132" cy="618125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050" y="1937441"/>
            <a:ext cx="4098132" cy="270623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  <a:p>
            <a:pPr lvl="1"/>
            <a:r>
              <a:rPr lang="en-US" altLang="de-DE" dirty="0" err="1"/>
              <a:t>Zweite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2"/>
            <a:r>
              <a:rPr lang="en-US" altLang="de-DE" dirty="0" err="1"/>
              <a:t>Dritte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3"/>
            <a:r>
              <a:rPr lang="en-US" altLang="de-DE" dirty="0" err="1"/>
              <a:t>Vierte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4"/>
            <a:r>
              <a:rPr lang="en-US" altLang="de-DE" dirty="0" err="1"/>
              <a:t>Fünfte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4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818" y="1188000"/>
            <a:ext cx="4098132" cy="618125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61DB6-D53F-456D-8864-56CE29C6E6BA}" type="datetime1">
              <a:rPr lang="de-DE" smtClean="0"/>
              <a:t>27.05.2022</a:t>
            </a:fld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E438375-C357-462F-AB62-257249F8E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296244"/>
            <a:ext cx="6869178" cy="57598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47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F2A7-198D-4BCD-8375-CAC66677F609}" type="datetime1">
              <a:rPr lang="de-DE" smtClean="0"/>
              <a:t>27.05.2022</a:t>
            </a:fld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910E8322-A2A9-45EC-9F17-A3F73D42D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296244"/>
            <a:ext cx="6869178" cy="57598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164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F2A7-198D-4BCD-8375-CAC66677F609}" type="datetime1">
              <a:rPr lang="de-DE" smtClean="0"/>
              <a:t>27.05.2022</a:t>
            </a:fld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910E8322-A2A9-45EC-9F17-A3F73D42D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296244"/>
            <a:ext cx="6869178" cy="57598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  <p:sp>
        <p:nvSpPr>
          <p:cNvPr id="8" name="Bildplatzhalter 3"/>
          <p:cNvSpPr>
            <a:spLocks noGrp="1"/>
          </p:cNvSpPr>
          <p:nvPr>
            <p:ph type="pic" sz="quarter" idx="14"/>
          </p:nvPr>
        </p:nvSpPr>
        <p:spPr>
          <a:xfrm>
            <a:off x="0" y="1328420"/>
            <a:ext cx="9144000" cy="3304540"/>
          </a:xfrm>
          <a:solidFill>
            <a:srgbClr val="FF99FF"/>
          </a:solidFill>
        </p:spPr>
        <p:txBody>
          <a:bodyPr anchor="t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endParaRPr lang="de-DE" dirty="0"/>
          </a:p>
          <a:p>
            <a:r>
              <a:rPr lang="de-DE" dirty="0"/>
              <a:t>Fügen Sie ein frei wählbares Bild ein.</a:t>
            </a:r>
          </a:p>
        </p:txBody>
      </p:sp>
    </p:spTree>
    <p:extLst>
      <p:ext uri="{BB962C8B-B14F-4D97-AF65-F5344CB8AC3E}">
        <p14:creationId xmlns:p14="http://schemas.microsoft.com/office/powerpoint/2010/main" val="96995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F2A7-198D-4BCD-8375-CAC66677F609}" type="datetime1">
              <a:rPr lang="de-DE" smtClean="0"/>
              <a:t>27.05.2022</a:t>
            </a:fld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910E8322-A2A9-45EC-9F17-A3F73D42D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296244"/>
            <a:ext cx="6869178" cy="57598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  <p:sp>
        <p:nvSpPr>
          <p:cNvPr id="2" name="Rechteck 1"/>
          <p:cNvSpPr/>
          <p:nvPr userDrawn="1"/>
        </p:nvSpPr>
        <p:spPr>
          <a:xfrm>
            <a:off x="0" y="4652492"/>
            <a:ext cx="9144000" cy="182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Bildplatzhalter 3"/>
          <p:cNvSpPr>
            <a:spLocks noGrp="1"/>
          </p:cNvSpPr>
          <p:nvPr>
            <p:ph type="pic" sz="quarter" idx="14"/>
          </p:nvPr>
        </p:nvSpPr>
        <p:spPr>
          <a:xfrm>
            <a:off x="0" y="1328419"/>
            <a:ext cx="9144000" cy="3419793"/>
          </a:xfrm>
          <a:solidFill>
            <a:srgbClr val="FF99FF"/>
          </a:solidFill>
        </p:spPr>
        <p:txBody>
          <a:bodyPr anchor="t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endParaRPr lang="de-DE" dirty="0"/>
          </a:p>
          <a:p>
            <a:r>
              <a:rPr lang="de-DE" dirty="0"/>
              <a:t>Fügen Sie ein frei wählbares Bild ein.</a:t>
            </a:r>
          </a:p>
        </p:txBody>
      </p:sp>
    </p:spTree>
    <p:extLst>
      <p:ext uri="{BB962C8B-B14F-4D97-AF65-F5344CB8AC3E}">
        <p14:creationId xmlns:p14="http://schemas.microsoft.com/office/powerpoint/2010/main" val="3671066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6000" y="296244"/>
            <a:ext cx="6869178" cy="57598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000" y="1187341"/>
            <a:ext cx="8351999" cy="339363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altLang="de-DE" dirty="0"/>
              <a:t>Karlsruher Institut für Technologie (KIT)</a:t>
            </a:r>
          </a:p>
          <a:p>
            <a:pPr lvl="1"/>
            <a:r>
              <a:rPr lang="en-US" altLang="de-DE" dirty="0" err="1"/>
              <a:t>Zweite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2"/>
            <a:r>
              <a:rPr lang="en-US" altLang="de-DE" dirty="0" err="1"/>
              <a:t>Dritte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3"/>
            <a:r>
              <a:rPr lang="en-US" altLang="de-DE" dirty="0" err="1"/>
              <a:t>Vierte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7234" y="4748824"/>
            <a:ext cx="1027755" cy="39626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lang="de-DE" sz="900" smtClean="0"/>
            </a:lvl1pPr>
          </a:lstStyle>
          <a:p>
            <a:fld id="{6245B8D5-6333-46B0-B66F-CB871999619A}" type="datetime1">
              <a:rPr lang="de-DE" smtClean="0"/>
              <a:pPr/>
              <a:t>27.05.2022</a:t>
            </a:fld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000" y="4748824"/>
            <a:ext cx="326368" cy="39626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fld id="{61696EC4-B4CF-4701-AD06-A8439D6D8E12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4D87B36-D57F-487F-9086-156B2F77E750}"/>
              </a:ext>
            </a:extLst>
          </p:cNvPr>
          <p:cNvSpPr txBox="1">
            <a:spLocks/>
          </p:cNvSpPr>
          <p:nvPr/>
        </p:nvSpPr>
        <p:spPr>
          <a:xfrm>
            <a:off x="3229870" y="4846666"/>
            <a:ext cx="3508156" cy="39626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de-DE" altLang="de-DE" sz="900"/>
              <a:t>MobiLab-Governance: Prototyp Rundgang Reallabortagung 2022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de-DE" altLang="de-DE" sz="900" b="0" dirty="0"/>
          </a:p>
        </p:txBody>
      </p:sp>
      <p:sp>
        <p:nvSpPr>
          <p:cNvPr id="13" name="Fußzeilenplatzhalter 4">
            <a:extLst>
              <a:ext uri="{FF2B5EF4-FFF2-40B4-BE49-F238E27FC236}">
                <a16:creationId xmlns:a16="http://schemas.microsoft.com/office/drawing/2014/main" id="{AE6A56DB-B5EE-4225-952A-4A1FEE4F4716}"/>
              </a:ext>
            </a:extLst>
          </p:cNvPr>
          <p:cNvSpPr txBox="1">
            <a:spLocks/>
          </p:cNvSpPr>
          <p:nvPr userDrawn="1"/>
        </p:nvSpPr>
        <p:spPr>
          <a:xfrm>
            <a:off x="5505450" y="4741374"/>
            <a:ext cx="3245053" cy="40371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endParaRPr lang="en-US" altLang="de-DE" sz="900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4B978990-F548-4DBF-8142-A24718BD92B6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1709" y="331200"/>
            <a:ext cx="1086290" cy="500374"/>
          </a:xfrm>
          <a:prstGeom prst="rect">
            <a:avLst/>
          </a:prstGeom>
        </p:spPr>
      </p:pic>
      <p:cxnSp>
        <p:nvCxnSpPr>
          <p:cNvPr id="12" name="Gerade Verbindung 11"/>
          <p:cNvCxnSpPr/>
          <p:nvPr userDrawn="1"/>
        </p:nvCxnSpPr>
        <p:spPr>
          <a:xfrm>
            <a:off x="107947" y="4741374"/>
            <a:ext cx="9102555" cy="745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34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7" r:id="rId3"/>
    <p:sldLayoutId id="2147483687" r:id="rId4"/>
    <p:sldLayoutId id="2147483678" r:id="rId5"/>
    <p:sldLayoutId id="2147483686" r:id="rId6"/>
    <p:sldLayoutId id="2147483679" r:id="rId7"/>
    <p:sldLayoutId id="2147483688" r:id="rId8"/>
    <p:sldLayoutId id="2147483689" r:id="rId9"/>
    <p:sldLayoutId id="2147483680" r:id="rId10"/>
    <p:sldLayoutId id="2147483681" r:id="rId11"/>
    <p:sldLayoutId id="2147483682" r:id="rId12"/>
    <p:sldLayoutId id="2147483683" r:id="rId13"/>
    <p:sldLayoutId id="2147483684" r:id="rId14"/>
  </p:sldLayoutIdLst>
  <p:hf hdr="0" ftr="0"/>
  <p:txStyles>
    <p:titleStyle>
      <a:lvl1pPr algn="l" defTabSz="685983" rtl="0" eaLnBrk="1" latinLnBrk="0" hangingPunct="1">
        <a:lnSpc>
          <a:spcPct val="90000"/>
        </a:lnSpc>
        <a:spcBef>
          <a:spcPct val="0"/>
        </a:spcBef>
        <a:buNone/>
        <a:defRPr lang="en-US" sz="2400" b="1" kern="1200" dirty="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03652" indent="-203652" algn="l" defTabSz="685983" rtl="0" eaLnBrk="1" latinLnBrk="0" hangingPunct="1">
        <a:lnSpc>
          <a:spcPct val="90000"/>
        </a:lnSpc>
        <a:spcBef>
          <a:spcPts val="360"/>
        </a:spcBef>
        <a:buSzPct val="88000"/>
        <a:buFontTx/>
        <a:buBlip>
          <a:blip r:embed="rId17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70423" indent="-203652" algn="l" defTabSz="685983" rtl="0" eaLnBrk="1" latinLnBrk="0" hangingPunct="1">
        <a:lnSpc>
          <a:spcPct val="90000"/>
        </a:lnSpc>
        <a:spcBef>
          <a:spcPts val="360"/>
        </a:spcBef>
        <a:buSzPct val="88000"/>
        <a:buFontTx/>
        <a:buBlip>
          <a:blip r:embed="rId17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7194" indent="-198888" algn="l" defTabSz="674073" rtl="0" eaLnBrk="1" latinLnBrk="0" hangingPunct="1">
        <a:lnSpc>
          <a:spcPct val="90000"/>
        </a:lnSpc>
        <a:spcBef>
          <a:spcPts val="360"/>
        </a:spcBef>
        <a:buSzPct val="88000"/>
        <a:buFontTx/>
        <a:buBlip>
          <a:blip r:embed="rId17"/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729" indent="-203652" algn="l" defTabSz="685983" rtl="0" eaLnBrk="1" latinLnBrk="0" hangingPunct="1">
        <a:lnSpc>
          <a:spcPct val="90000"/>
        </a:lnSpc>
        <a:spcBef>
          <a:spcPts val="360"/>
        </a:spcBef>
        <a:buSzPct val="88000"/>
        <a:buFontTx/>
        <a:buBlip>
          <a:blip r:embed="rId17"/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75500" indent="-198888" algn="l" defTabSz="685983" rtl="0" eaLnBrk="1" latinLnBrk="0" hangingPunct="1">
        <a:lnSpc>
          <a:spcPct val="90000"/>
        </a:lnSpc>
        <a:spcBef>
          <a:spcPts val="360"/>
        </a:spcBef>
        <a:buSzPct val="88000"/>
        <a:buFontTx/>
        <a:buBlip>
          <a:blip r:embed="rId17"/>
        </a:buBlip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6453" indent="-171496" algn="l" defTabSz="6859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44" indent="-171496" algn="l" defTabSz="6859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436" indent="-171496" algn="l" defTabSz="6859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427" indent="-171496" algn="l" defTabSz="6859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91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83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74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966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957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949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4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932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27">
          <p15:clr>
            <a:srgbClr val="F26B43"/>
          </p15:clr>
        </p15:guide>
        <p15:guide id="3" orient="horz" pos="464" userDrawn="1">
          <p15:clr>
            <a:srgbClr val="F26B43"/>
          </p15:clr>
        </p15:guide>
        <p15:guide id="4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platzhalter 10" descr="Ein Bild, das Baum, draußen, Gras enthält.&#10;&#10;Automatisch generierte Beschreibung">
            <a:extLst>
              <a:ext uri="{FF2B5EF4-FFF2-40B4-BE49-F238E27FC236}">
                <a16:creationId xmlns:a16="http://schemas.microsoft.com/office/drawing/2014/main" id="{3EEC603E-9007-4979-91D5-EA869BB2F29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87" b="29787"/>
          <a:stretch>
            <a:fillRect/>
          </a:stretch>
        </p:blipFill>
        <p:spPr/>
      </p:pic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CC43B24-9EDD-45CC-BE34-9A5327067C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/>
              <a:t>Governance-Stuktur des MobiLabs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08C494B-36AA-49FF-ACA8-D4F49A09A4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1800" b="0"/>
              <a:t>Offen für die Beteiligung verschiedener Nutzergruppen</a:t>
            </a:r>
            <a:endParaRPr lang="de-DE" sz="1800" b="0" i="1">
              <a:solidFill>
                <a:schemeClr val="tx1"/>
              </a:solidFill>
              <a:latin typeface="Arial" charset="0"/>
            </a:endParaRPr>
          </a:p>
          <a:p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2632148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715F2209-FF9B-4959-AAC5-2C2A44AEE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2271933"/>
            <a:ext cx="8343900" cy="1033976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de-DE" dirty="0"/>
              <a:t>Strategische </a:t>
            </a:r>
            <a:br>
              <a:rPr lang="de-DE" dirty="0"/>
            </a:br>
            <a:r>
              <a:rPr lang="de-DE" dirty="0"/>
              <a:t>Aufgaben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0101453-0092-4853-9E9E-E63F3C8B4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FA6A-9A63-4E2D-92C0-C77BFA750EDB}" type="datetime1">
              <a:rPr lang="de-DE" noProof="0" smtClean="0"/>
              <a:t>27.05.2022</a:t>
            </a:fld>
            <a:endParaRPr lang="en-US" noProof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F7C6099-D381-4838-948E-2DAA99590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en-US" noProof="0" smtClean="0"/>
              <a:t>2</a:t>
            </a:fld>
            <a:endParaRPr lang="en-US" noProof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96B03C79-F3AF-4BC6-B416-4B12575DA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Aufgaben im MobiLab</a:t>
            </a:r>
          </a:p>
        </p:txBody>
      </p:sp>
      <p:sp>
        <p:nvSpPr>
          <p:cNvPr id="6" name="Inhaltsplatzhalter 1">
            <a:extLst>
              <a:ext uri="{FF2B5EF4-FFF2-40B4-BE49-F238E27FC236}">
                <a16:creationId xmlns:a16="http://schemas.microsoft.com/office/drawing/2014/main" id="{967724DD-1F24-475E-9DCD-153C49D4366E}"/>
              </a:ext>
            </a:extLst>
          </p:cNvPr>
          <p:cNvSpPr txBox="1">
            <a:spLocks/>
          </p:cNvSpPr>
          <p:nvPr/>
        </p:nvSpPr>
        <p:spPr>
          <a:xfrm>
            <a:off x="400050" y="3458308"/>
            <a:ext cx="8343900" cy="10339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0" tIns="0" rIns="0" bIns="0" rtlCol="0">
            <a:normAutofit/>
          </a:bodyPr>
          <a:lstStyle>
            <a:lvl1pPr marL="203652" indent="-203652" algn="l" defTabSz="685983" rtl="0" eaLnBrk="1" latinLnBrk="0" hangingPunct="1">
              <a:lnSpc>
                <a:spcPct val="90000"/>
              </a:lnSpc>
              <a:spcBef>
                <a:spcPts val="360"/>
              </a:spcBef>
              <a:buSzPct val="88000"/>
              <a:buFontTx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0423" indent="-203652" algn="l" defTabSz="685983" rtl="0" eaLnBrk="1" latinLnBrk="0" hangingPunct="1">
              <a:lnSpc>
                <a:spcPct val="90000"/>
              </a:lnSpc>
              <a:spcBef>
                <a:spcPts val="360"/>
              </a:spcBef>
              <a:buSzPct val="88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7194" indent="-198888" algn="l" defTabSz="674073" rtl="0" eaLnBrk="1" latinLnBrk="0" hangingPunct="1">
              <a:lnSpc>
                <a:spcPct val="90000"/>
              </a:lnSpc>
              <a:spcBef>
                <a:spcPts val="360"/>
              </a:spcBef>
              <a:buSzPct val="88000"/>
              <a:buFontTx/>
              <a:buBlip>
                <a:blip r:embed="rId2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8729" indent="-203652" algn="l" defTabSz="685983" rtl="0" eaLnBrk="1" latinLnBrk="0" hangingPunct="1">
              <a:lnSpc>
                <a:spcPct val="90000"/>
              </a:lnSpc>
              <a:spcBef>
                <a:spcPts val="360"/>
              </a:spcBef>
              <a:buSzPct val="88000"/>
              <a:buFontTx/>
              <a:buBlip>
                <a:blip r:embed="rId2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5500" indent="-198888" algn="l" defTabSz="685983" rtl="0" eaLnBrk="1" latinLnBrk="0" hangingPunct="1">
              <a:lnSpc>
                <a:spcPct val="90000"/>
              </a:lnSpc>
              <a:spcBef>
                <a:spcPts val="360"/>
              </a:spcBef>
              <a:buSzPct val="88000"/>
              <a:buFontTx/>
              <a:buBlip>
                <a:blip r:embed="rId2"/>
              </a:buBlip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de-DE" dirty="0"/>
              <a:t>Operative </a:t>
            </a:r>
            <a:br>
              <a:rPr lang="de-DE" dirty="0"/>
            </a:br>
            <a:r>
              <a:rPr lang="de-DE" dirty="0"/>
              <a:t>Aufgaben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DC9DFFA-EFFA-4128-AF98-08E1971DEA0E}"/>
              </a:ext>
            </a:extLst>
          </p:cNvPr>
          <p:cNvSpPr/>
          <p:nvPr/>
        </p:nvSpPr>
        <p:spPr>
          <a:xfrm>
            <a:off x="1995857" y="1128773"/>
            <a:ext cx="2674617" cy="3363511"/>
          </a:xfrm>
          <a:prstGeom prst="rect">
            <a:avLst/>
          </a:prstGeom>
          <a:solidFill>
            <a:srgbClr val="004B41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Wissenschaftliche A.</a:t>
            </a:r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A9A252E3-15AF-460B-827C-8843A52750FB}"/>
              </a:ext>
            </a:extLst>
          </p:cNvPr>
          <p:cNvSpPr/>
          <p:nvPr/>
        </p:nvSpPr>
        <p:spPr>
          <a:xfrm>
            <a:off x="4818185" y="1128773"/>
            <a:ext cx="3839470" cy="3363511"/>
          </a:xfrm>
          <a:prstGeom prst="rect">
            <a:avLst/>
          </a:prstGeom>
          <a:solidFill>
            <a:srgbClr val="004B41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Betrieb</a:t>
            </a:r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3E62A51-7BA4-480D-819E-A53147E0A6E8}"/>
              </a:ext>
            </a:extLst>
          </p:cNvPr>
          <p:cNvSpPr/>
          <p:nvPr/>
        </p:nvSpPr>
        <p:spPr>
          <a:xfrm>
            <a:off x="4899097" y="3494648"/>
            <a:ext cx="1260000" cy="288000"/>
          </a:xfrm>
          <a:prstGeom prst="rect">
            <a:avLst/>
          </a:prstGeom>
          <a:solidFill>
            <a:srgbClr val="99CC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000"/>
              <a:t>Instandhaltung baulich Technik</a:t>
            </a:r>
            <a:endParaRPr lang="en-US" sz="100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F2EF7202-C4EB-42E6-B3EA-B4CCA0DEDECF}"/>
              </a:ext>
            </a:extLst>
          </p:cNvPr>
          <p:cNvSpPr/>
          <p:nvPr/>
        </p:nvSpPr>
        <p:spPr>
          <a:xfrm>
            <a:off x="4912890" y="3818989"/>
            <a:ext cx="1260000" cy="288000"/>
          </a:xfrm>
          <a:prstGeom prst="rect">
            <a:avLst/>
          </a:prstGeom>
          <a:solidFill>
            <a:srgbClr val="99CC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000"/>
              <a:t>Instandhaltung  IT</a:t>
            </a:r>
            <a:endParaRPr lang="en-US" sz="100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4543BDB5-D6D2-4DF6-BA73-0B554E85A4AB}"/>
              </a:ext>
            </a:extLst>
          </p:cNvPr>
          <p:cNvSpPr/>
          <p:nvPr/>
        </p:nvSpPr>
        <p:spPr>
          <a:xfrm>
            <a:off x="2048693" y="2325173"/>
            <a:ext cx="1365785" cy="497805"/>
          </a:xfrm>
          <a:prstGeom prst="rect">
            <a:avLst/>
          </a:prstGeom>
          <a:solidFill>
            <a:srgbClr val="FFCC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000" dirty="0"/>
              <a:t>Erarbeitung  Forschungskonzept</a:t>
            </a:r>
            <a:endParaRPr lang="en-US" sz="1000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A1307816-99E1-42CD-9883-0B469D607CFB}"/>
              </a:ext>
            </a:extLst>
          </p:cNvPr>
          <p:cNvSpPr/>
          <p:nvPr/>
        </p:nvSpPr>
        <p:spPr>
          <a:xfrm>
            <a:off x="2074872" y="3843417"/>
            <a:ext cx="1365785" cy="288000"/>
          </a:xfrm>
          <a:prstGeom prst="rect">
            <a:avLst/>
          </a:prstGeom>
          <a:solidFill>
            <a:srgbClr val="99FFCC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000"/>
              <a:t>Datenschutz</a:t>
            </a:r>
            <a:endParaRPr lang="en-US" sz="1000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8756B640-003B-47E4-AD5A-6C5294AF0BAD}"/>
              </a:ext>
            </a:extLst>
          </p:cNvPr>
          <p:cNvSpPr/>
          <p:nvPr/>
        </p:nvSpPr>
        <p:spPr>
          <a:xfrm>
            <a:off x="7311029" y="2920444"/>
            <a:ext cx="1260000" cy="288000"/>
          </a:xfrm>
          <a:prstGeom prst="rect">
            <a:avLst/>
          </a:prstGeom>
          <a:solidFill>
            <a:srgbClr val="FF99CC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000"/>
              <a:t>Einsatzplanung</a:t>
            </a:r>
            <a:endParaRPr lang="en-US" sz="1000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17CBFCB7-B5CA-4490-8649-B40584B8F0F2}"/>
              </a:ext>
            </a:extLst>
          </p:cNvPr>
          <p:cNvSpPr/>
          <p:nvPr/>
        </p:nvSpPr>
        <p:spPr>
          <a:xfrm>
            <a:off x="4912890" y="4155646"/>
            <a:ext cx="1260000" cy="288000"/>
          </a:xfrm>
          <a:prstGeom prst="rect">
            <a:avLst/>
          </a:prstGeom>
          <a:solidFill>
            <a:srgbClr val="99CC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000"/>
              <a:t>Übergabeprotokoll / Ausleihe</a:t>
            </a:r>
            <a:endParaRPr lang="en-US" sz="1000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6D291DCE-8BBF-4A70-A7C6-859004B86168}"/>
              </a:ext>
            </a:extLst>
          </p:cNvPr>
          <p:cNvSpPr/>
          <p:nvPr/>
        </p:nvSpPr>
        <p:spPr>
          <a:xfrm>
            <a:off x="4896856" y="2337577"/>
            <a:ext cx="1260000" cy="478895"/>
          </a:xfrm>
          <a:prstGeom prst="rect">
            <a:avLst/>
          </a:prstGeom>
          <a:solidFill>
            <a:srgbClr val="FF99CC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000"/>
              <a:t>HiWi &amp; Kompetenz-Pool Aufbau</a:t>
            </a:r>
            <a:endParaRPr lang="en-US" sz="1000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5E71E1B-8AA3-4870-AA20-70143DBC39B8}"/>
              </a:ext>
            </a:extLst>
          </p:cNvPr>
          <p:cNvSpPr/>
          <p:nvPr/>
        </p:nvSpPr>
        <p:spPr>
          <a:xfrm>
            <a:off x="2048693" y="2920444"/>
            <a:ext cx="1365785" cy="288000"/>
          </a:xfrm>
          <a:prstGeom prst="rect">
            <a:avLst/>
          </a:prstGeom>
          <a:solidFill>
            <a:srgbClr val="FFCC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000"/>
              <a:t>Advisory Board</a:t>
            </a:r>
            <a:endParaRPr lang="en-US" sz="100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E8F3C822-2B1E-4F89-9F25-B987C48C871A}"/>
              </a:ext>
            </a:extLst>
          </p:cNvPr>
          <p:cNvSpPr/>
          <p:nvPr/>
        </p:nvSpPr>
        <p:spPr>
          <a:xfrm>
            <a:off x="4888407" y="2950109"/>
            <a:ext cx="1268450" cy="288000"/>
          </a:xfrm>
          <a:prstGeom prst="rect">
            <a:avLst/>
          </a:prstGeom>
          <a:solidFill>
            <a:srgbClr val="FF99CC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000"/>
              <a:t>Vernetzung im KIT</a:t>
            </a:r>
            <a:endParaRPr lang="en-US" sz="1000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4AB6E8B2-232B-4D89-9A41-7D78298D88D1}"/>
              </a:ext>
            </a:extLst>
          </p:cNvPr>
          <p:cNvSpPr/>
          <p:nvPr/>
        </p:nvSpPr>
        <p:spPr>
          <a:xfrm>
            <a:off x="7311029" y="2366886"/>
            <a:ext cx="1260000" cy="288000"/>
          </a:xfrm>
          <a:prstGeom prst="rect">
            <a:avLst/>
          </a:prstGeom>
          <a:solidFill>
            <a:srgbClr val="FF99CC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000"/>
              <a:t>Akquise und Anträge</a:t>
            </a:r>
            <a:endParaRPr lang="en-US" sz="100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819A5738-A080-4690-AAC0-7B56907826A9}"/>
              </a:ext>
            </a:extLst>
          </p:cNvPr>
          <p:cNvSpPr/>
          <p:nvPr/>
        </p:nvSpPr>
        <p:spPr>
          <a:xfrm>
            <a:off x="7355785" y="4155646"/>
            <a:ext cx="1260000" cy="288000"/>
          </a:xfrm>
          <a:prstGeom prst="rect">
            <a:avLst/>
          </a:prstGeom>
          <a:solidFill>
            <a:srgbClr val="99CC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000"/>
              <a:t>Website</a:t>
            </a:r>
            <a:endParaRPr lang="en-US" sz="1000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157A7F31-0519-4E63-A06E-1EFFAF990907}"/>
              </a:ext>
            </a:extLst>
          </p:cNvPr>
          <p:cNvSpPr/>
          <p:nvPr/>
        </p:nvSpPr>
        <p:spPr>
          <a:xfrm>
            <a:off x="7355785" y="3814594"/>
            <a:ext cx="1260000" cy="288000"/>
          </a:xfrm>
          <a:prstGeom prst="rect">
            <a:avLst/>
          </a:prstGeom>
          <a:solidFill>
            <a:srgbClr val="99CC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000" dirty="0"/>
              <a:t>PR Außen- </a:t>
            </a:r>
            <a:r>
              <a:rPr lang="de-DE" sz="1000" dirty="0" err="1"/>
              <a:t>kommunikation</a:t>
            </a:r>
            <a:endParaRPr lang="en-US" sz="1000" dirty="0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0F36CFC2-0F6E-41B9-8235-77EE7D8C8B7B}"/>
              </a:ext>
            </a:extLst>
          </p:cNvPr>
          <p:cNvSpPr/>
          <p:nvPr/>
        </p:nvSpPr>
        <p:spPr>
          <a:xfrm>
            <a:off x="2065166" y="4171501"/>
            <a:ext cx="1361096" cy="272145"/>
          </a:xfrm>
          <a:prstGeom prst="rect">
            <a:avLst/>
          </a:prstGeom>
          <a:solidFill>
            <a:srgbClr val="99FFCC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000" dirty="0"/>
              <a:t>Auswertung/</a:t>
            </a:r>
            <a:br>
              <a:rPr lang="de-DE" sz="1000" dirty="0"/>
            </a:br>
            <a:r>
              <a:rPr lang="de-DE" sz="1000" dirty="0"/>
              <a:t>Publikation</a:t>
            </a:r>
            <a:endParaRPr lang="en-US" sz="1000" dirty="0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1156CA3D-F84B-46CD-9A7D-14F0CE62EA18}"/>
              </a:ext>
            </a:extLst>
          </p:cNvPr>
          <p:cNvSpPr/>
          <p:nvPr/>
        </p:nvSpPr>
        <p:spPr>
          <a:xfrm>
            <a:off x="2065166" y="3510926"/>
            <a:ext cx="1361096" cy="272145"/>
          </a:xfrm>
          <a:prstGeom prst="rect">
            <a:avLst/>
          </a:prstGeom>
          <a:solidFill>
            <a:srgbClr val="99FFCC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000" dirty="0"/>
              <a:t>Datensammlung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244352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D64C1F99-E48E-41D5-99FB-B561D24A2CE7}"/>
              </a:ext>
            </a:extLst>
          </p:cNvPr>
          <p:cNvSpPr/>
          <p:nvPr/>
        </p:nvSpPr>
        <p:spPr>
          <a:xfrm>
            <a:off x="91440" y="2476800"/>
            <a:ext cx="8966160" cy="575989"/>
          </a:xfrm>
          <a:prstGeom prst="roundRect">
            <a:avLst>
              <a:gd name="adj" fmla="val 37756"/>
            </a:avLst>
          </a:prstGeom>
          <a:solidFill>
            <a:srgbClr val="FFC00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b="1" dirty="0">
                <a:solidFill>
                  <a:sysClr val="windowText" lastClr="000000"/>
                </a:solidFill>
              </a:rPr>
              <a:t>Entscheidung</a:t>
            </a:r>
            <a:endParaRPr lang="de-DE" sz="1600" dirty="0">
              <a:solidFill>
                <a:sysClr val="windowText" lastClr="000000"/>
              </a:solidFill>
            </a:endParaRPr>
          </a:p>
          <a:p>
            <a:endParaRPr lang="de-DE" dirty="0">
              <a:solidFill>
                <a:sysClr val="windowText" lastClr="000000"/>
              </a:solidFill>
            </a:endParaRP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C7A86656-619C-416D-AC1A-B99E9EA37112}"/>
              </a:ext>
            </a:extLst>
          </p:cNvPr>
          <p:cNvSpPr/>
          <p:nvPr/>
        </p:nvSpPr>
        <p:spPr>
          <a:xfrm>
            <a:off x="91440" y="3136757"/>
            <a:ext cx="8966160" cy="575989"/>
          </a:xfrm>
          <a:prstGeom prst="roundRect">
            <a:avLst>
              <a:gd name="adj" fmla="val 37756"/>
            </a:avLst>
          </a:prstGeom>
          <a:solidFill>
            <a:srgbClr val="FFC00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b="1" dirty="0">
                <a:solidFill>
                  <a:sysClr val="windowText" lastClr="000000"/>
                </a:solidFill>
              </a:rPr>
              <a:t>Information</a:t>
            </a:r>
            <a:endParaRPr lang="de-DE" sz="1600" dirty="0">
              <a:solidFill>
                <a:sysClr val="windowText" lastClr="000000"/>
              </a:solidFill>
            </a:endParaRPr>
          </a:p>
          <a:p>
            <a:endParaRPr lang="de-DE" dirty="0">
              <a:solidFill>
                <a:sysClr val="windowText" lastClr="000000"/>
              </a:solidFill>
            </a:endParaRPr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B94C0139-35D9-4AA8-8BC3-639F7FA08EDF}"/>
              </a:ext>
            </a:extLst>
          </p:cNvPr>
          <p:cNvSpPr/>
          <p:nvPr/>
        </p:nvSpPr>
        <p:spPr>
          <a:xfrm>
            <a:off x="91440" y="3776024"/>
            <a:ext cx="8966160" cy="575989"/>
          </a:xfrm>
          <a:prstGeom prst="roundRect">
            <a:avLst>
              <a:gd name="adj" fmla="val 37756"/>
            </a:avLst>
          </a:prstGeom>
          <a:solidFill>
            <a:srgbClr val="FFC00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b="1" dirty="0">
                <a:solidFill>
                  <a:sysClr val="windowText" lastClr="000000"/>
                </a:solidFill>
              </a:rPr>
              <a:t>Forschung</a:t>
            </a:r>
            <a:endParaRPr lang="de-DE" sz="1600" dirty="0">
              <a:solidFill>
                <a:sysClr val="windowText" lastClr="000000"/>
              </a:solidFill>
            </a:endParaRPr>
          </a:p>
          <a:p>
            <a:endParaRPr lang="de-DE" dirty="0">
              <a:solidFill>
                <a:sysClr val="windowText" lastClr="000000"/>
              </a:solidFill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CC42DC8-94B5-430C-82E2-46394DFB1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FA6A-9A63-4E2D-92C0-C77BFA750EDB}" type="datetime1">
              <a:rPr lang="de-DE" noProof="0" smtClean="0"/>
              <a:t>27.05.2022</a:t>
            </a:fld>
            <a:endParaRPr lang="en-US" noProof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8E94A17-1157-4CE8-BF05-88B0ACAF4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en-US" noProof="0" smtClean="0"/>
              <a:t>3</a:t>
            </a:fld>
            <a:endParaRPr lang="en-US" noProof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2E1CF9A8-35F3-4FF1-A001-47F4A16DF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696" y="296687"/>
            <a:ext cx="3430412" cy="575989"/>
          </a:xfrm>
        </p:spPr>
        <p:txBody>
          <a:bodyPr/>
          <a:lstStyle/>
          <a:p>
            <a:r>
              <a:rPr lang="de-DE" dirty="0"/>
              <a:t>Aufgabenverteilung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B834145E-EF6B-4C79-90F6-FC6489056497}"/>
              </a:ext>
            </a:extLst>
          </p:cNvPr>
          <p:cNvSpPr/>
          <p:nvPr/>
        </p:nvSpPr>
        <p:spPr>
          <a:xfrm>
            <a:off x="1784404" y="970093"/>
            <a:ext cx="7116967" cy="3684510"/>
          </a:xfrm>
          <a:prstGeom prst="roundRect">
            <a:avLst/>
          </a:prstGeom>
          <a:solidFill>
            <a:srgbClr val="33446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de-DE" b="1" dirty="0">
                <a:solidFill>
                  <a:schemeClr val="bg1">
                    <a:lumMod val="95000"/>
                  </a:schemeClr>
                </a:solidFill>
              </a:rPr>
              <a:t>KIT-</a:t>
            </a:r>
            <a:br>
              <a:rPr lang="de-DE" b="1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de-DE" b="1" dirty="0" err="1">
                <a:solidFill>
                  <a:schemeClr val="bg1">
                    <a:lumMod val="95000"/>
                  </a:schemeClr>
                </a:solidFill>
              </a:rPr>
              <a:t>Öff</a:t>
            </a:r>
            <a:r>
              <a:rPr lang="de-DE" b="1" dirty="0">
                <a:solidFill>
                  <a:schemeClr val="bg1">
                    <a:lumMod val="95000"/>
                  </a:schemeClr>
                </a:solidFill>
              </a:rPr>
              <a:t>.</a:t>
            </a:r>
            <a:endParaRPr lang="de-DE" dirty="0">
              <a:solidFill>
                <a:schemeClr val="bg1">
                  <a:lumMod val="95000"/>
                </a:schemeClr>
              </a:solidFill>
            </a:endParaRPr>
          </a:p>
          <a:p>
            <a:pPr algn="r"/>
            <a:endParaRPr lang="de-DE" dirty="0">
              <a:solidFill>
                <a:schemeClr val="bg1">
                  <a:lumMod val="95000"/>
                </a:schemeClr>
              </a:solidFill>
            </a:endParaRPr>
          </a:p>
          <a:p>
            <a:pPr algn="r"/>
            <a:endParaRPr lang="de-DE" dirty="0">
              <a:solidFill>
                <a:schemeClr val="bg1">
                  <a:lumMod val="95000"/>
                </a:schemeClr>
              </a:solidFill>
            </a:endParaRPr>
          </a:p>
          <a:p>
            <a:pPr algn="r"/>
            <a:endParaRPr lang="de-DE" dirty="0">
              <a:solidFill>
                <a:schemeClr val="bg1">
                  <a:lumMod val="95000"/>
                </a:schemeClr>
              </a:solidFill>
            </a:endParaRPr>
          </a:p>
          <a:p>
            <a:pPr algn="r"/>
            <a:endParaRPr lang="de-DE" dirty="0">
              <a:solidFill>
                <a:schemeClr val="bg1">
                  <a:lumMod val="95000"/>
                </a:schemeClr>
              </a:solidFill>
            </a:endParaRPr>
          </a:p>
          <a:p>
            <a:pPr algn="r"/>
            <a:endParaRPr lang="de-DE" sz="2000" dirty="0">
              <a:solidFill>
                <a:schemeClr val="bg1">
                  <a:lumMod val="95000"/>
                </a:schemeClr>
              </a:solidFill>
            </a:endParaRPr>
          </a:p>
          <a:p>
            <a:pPr algn="r"/>
            <a:r>
              <a:rPr lang="de-DE" sz="1100">
                <a:solidFill>
                  <a:schemeClr val="bg1">
                    <a:lumMod val="95000"/>
                  </a:schemeClr>
                </a:solidFill>
              </a:rPr>
              <a:t>Web, </a:t>
            </a:r>
          </a:p>
          <a:p>
            <a:pPr algn="r"/>
            <a:r>
              <a:rPr lang="de-DE" sz="1100">
                <a:solidFill>
                  <a:schemeClr val="bg1">
                    <a:lumMod val="95000"/>
                  </a:schemeClr>
                </a:solidFill>
              </a:rPr>
              <a:t>Social</a:t>
            </a:r>
            <a:br>
              <a:rPr lang="de-DE" sz="1100">
                <a:solidFill>
                  <a:schemeClr val="bg1">
                    <a:lumMod val="95000"/>
                  </a:schemeClr>
                </a:solidFill>
              </a:rPr>
            </a:br>
            <a:r>
              <a:rPr lang="de-DE" sz="1100">
                <a:solidFill>
                  <a:schemeClr val="bg1">
                    <a:lumMod val="95000"/>
                  </a:schemeClr>
                </a:solidFill>
              </a:rPr>
              <a:t>media</a:t>
            </a:r>
            <a:endParaRPr lang="de-DE" sz="1100" dirty="0">
              <a:solidFill>
                <a:schemeClr val="bg1">
                  <a:lumMod val="95000"/>
                </a:schemeClr>
              </a:solidFill>
            </a:endParaRPr>
          </a:p>
          <a:p>
            <a:pPr algn="r"/>
            <a:endParaRPr lang="de-DE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F7471EC0-FF21-4A40-BDF2-F06306140690}"/>
              </a:ext>
            </a:extLst>
          </p:cNvPr>
          <p:cNvSpPr/>
          <p:nvPr/>
        </p:nvSpPr>
        <p:spPr>
          <a:xfrm>
            <a:off x="1875101" y="1062720"/>
            <a:ext cx="6311299" cy="3485304"/>
          </a:xfrm>
          <a:prstGeom prst="roundRect">
            <a:avLst/>
          </a:prstGeom>
          <a:solidFill>
            <a:srgbClr val="33446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de-DE" b="1" dirty="0">
                <a:solidFill>
                  <a:schemeClr val="bg1">
                    <a:lumMod val="95000"/>
                  </a:schemeClr>
                </a:solidFill>
              </a:rPr>
              <a:t>Nutzerkreis</a:t>
            </a:r>
          </a:p>
          <a:p>
            <a:pPr algn="r"/>
            <a:endParaRPr lang="de-DE" b="1" dirty="0">
              <a:solidFill>
                <a:schemeClr val="bg1">
                  <a:lumMod val="95000"/>
                </a:schemeClr>
              </a:solidFill>
            </a:endParaRPr>
          </a:p>
          <a:p>
            <a:pPr algn="r"/>
            <a:r>
              <a:rPr lang="de-DE" sz="1200" dirty="0">
                <a:solidFill>
                  <a:schemeClr val="bg1">
                    <a:lumMod val="95000"/>
                  </a:schemeClr>
                </a:solidFill>
              </a:rPr>
              <a:t>Alle (tatsächlichen &amp; </a:t>
            </a:r>
            <a:br>
              <a:rPr lang="de-DE" sz="1200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de-DE" sz="1200" dirty="0">
                <a:solidFill>
                  <a:schemeClr val="bg1">
                    <a:lumMod val="95000"/>
                  </a:schemeClr>
                </a:solidFill>
              </a:rPr>
              <a:t>potenziellen) Nutzer</a:t>
            </a:r>
          </a:p>
          <a:p>
            <a:pPr algn="r"/>
            <a:endParaRPr lang="de-DE" sz="2000" dirty="0">
              <a:solidFill>
                <a:schemeClr val="bg1">
                  <a:lumMod val="95000"/>
                </a:schemeClr>
              </a:solidFill>
            </a:endParaRPr>
          </a:p>
          <a:p>
            <a:pPr algn="r"/>
            <a:r>
              <a:rPr lang="de-DE" sz="1200">
                <a:solidFill>
                  <a:schemeClr val="bg1">
                    <a:lumMod val="95000"/>
                  </a:schemeClr>
                </a:solidFill>
              </a:rPr>
              <a:t>Nutzungskonzept</a:t>
            </a:r>
            <a:br>
              <a:rPr lang="de-DE" sz="1200">
                <a:solidFill>
                  <a:schemeClr val="bg1">
                    <a:lumMod val="95000"/>
                  </a:schemeClr>
                </a:solidFill>
              </a:rPr>
            </a:br>
            <a:r>
              <a:rPr lang="de-DE" sz="1200">
                <a:solidFill>
                  <a:schemeClr val="bg1">
                    <a:lumMod val="95000"/>
                  </a:schemeClr>
                </a:solidFill>
              </a:rPr>
              <a:t>für Einsatz</a:t>
            </a:r>
            <a:endParaRPr lang="de-DE" sz="1200" dirty="0">
              <a:solidFill>
                <a:schemeClr val="bg1">
                  <a:lumMod val="95000"/>
                </a:schemeClr>
              </a:solidFill>
            </a:endParaRPr>
          </a:p>
          <a:p>
            <a:pPr algn="r"/>
            <a:endParaRPr lang="de-DE" sz="1200" dirty="0">
              <a:solidFill>
                <a:schemeClr val="bg1">
                  <a:lumMod val="95000"/>
                </a:schemeClr>
              </a:solidFill>
            </a:endParaRPr>
          </a:p>
          <a:p>
            <a:pPr algn="r"/>
            <a:endParaRPr lang="de-DE" sz="1200" dirty="0">
              <a:solidFill>
                <a:schemeClr val="bg1">
                  <a:lumMod val="95000"/>
                </a:schemeClr>
              </a:solidFill>
            </a:endParaRPr>
          </a:p>
          <a:p>
            <a:pPr algn="r"/>
            <a:r>
              <a:rPr lang="de-DE" sz="1200" dirty="0">
                <a:solidFill>
                  <a:schemeClr val="bg1">
                    <a:lumMod val="95000"/>
                  </a:schemeClr>
                </a:solidFill>
              </a:rPr>
              <a:t>Workshops?</a:t>
            </a:r>
          </a:p>
          <a:p>
            <a:pPr algn="r"/>
            <a:r>
              <a:rPr lang="de-DE" sz="1200" dirty="0">
                <a:solidFill>
                  <a:schemeClr val="bg1">
                    <a:lumMod val="95000"/>
                  </a:schemeClr>
                </a:solidFill>
              </a:rPr>
              <a:t>Jährliches Treffen?</a:t>
            </a:r>
          </a:p>
          <a:p>
            <a:pPr algn="r"/>
            <a:endParaRPr lang="de-DE" sz="1200" dirty="0">
              <a:solidFill>
                <a:schemeClr val="bg1">
                  <a:lumMod val="95000"/>
                </a:schemeClr>
              </a:solidFill>
            </a:endParaRPr>
          </a:p>
          <a:p>
            <a:pPr algn="r"/>
            <a:endParaRPr lang="de-DE" sz="1200" dirty="0">
              <a:solidFill>
                <a:schemeClr val="bg1">
                  <a:lumMod val="95000"/>
                </a:schemeClr>
              </a:solidFill>
            </a:endParaRPr>
          </a:p>
          <a:p>
            <a:pPr algn="r"/>
            <a:r>
              <a:rPr lang="de-DE" sz="1200">
                <a:solidFill>
                  <a:schemeClr val="bg1">
                    <a:lumMod val="95000"/>
                  </a:schemeClr>
                </a:solidFill>
              </a:rPr>
              <a:t>Forschung</a:t>
            </a:r>
            <a:br>
              <a:rPr lang="de-DE" sz="1200">
                <a:solidFill>
                  <a:schemeClr val="bg1">
                    <a:lumMod val="95000"/>
                  </a:schemeClr>
                </a:solidFill>
              </a:rPr>
            </a:br>
            <a:r>
              <a:rPr lang="de-DE" sz="1200">
                <a:solidFill>
                  <a:schemeClr val="bg1">
                    <a:lumMod val="95000"/>
                  </a:schemeClr>
                </a:solidFill>
              </a:rPr>
              <a:t>im MobiLab</a:t>
            </a:r>
            <a:endParaRPr lang="de-DE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DA95A482-D44D-43E1-B851-5B9205C10698}"/>
              </a:ext>
            </a:extLst>
          </p:cNvPr>
          <p:cNvSpPr/>
          <p:nvPr/>
        </p:nvSpPr>
        <p:spPr>
          <a:xfrm>
            <a:off x="1968702" y="1146687"/>
            <a:ext cx="4432098" cy="3314665"/>
          </a:xfrm>
          <a:prstGeom prst="roundRect">
            <a:avLst/>
          </a:prstGeom>
          <a:solidFill>
            <a:srgbClr val="33446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de-DE" b="1" dirty="0">
                <a:solidFill>
                  <a:schemeClr val="bg1">
                    <a:lumMod val="95000"/>
                  </a:schemeClr>
                </a:solidFill>
              </a:rPr>
              <a:t>Steuerungs-</a:t>
            </a:r>
            <a:br>
              <a:rPr lang="de-DE" b="1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de-DE" b="1" dirty="0">
                <a:solidFill>
                  <a:schemeClr val="bg1">
                    <a:lumMod val="95000"/>
                  </a:schemeClr>
                </a:solidFill>
              </a:rPr>
              <a:t>kreis</a:t>
            </a:r>
          </a:p>
          <a:p>
            <a:pPr algn="r"/>
            <a:r>
              <a:rPr lang="de-DE" sz="1200" dirty="0">
                <a:solidFill>
                  <a:schemeClr val="bg1">
                    <a:lumMod val="95000"/>
                  </a:schemeClr>
                </a:solidFill>
              </a:rPr>
              <a:t>(</a:t>
            </a:r>
            <a:r>
              <a:rPr lang="de-DE" sz="1200" dirty="0" err="1">
                <a:solidFill>
                  <a:schemeClr val="bg1">
                    <a:lumMod val="95000"/>
                  </a:schemeClr>
                </a:solidFill>
              </a:rPr>
              <a:t>MuT</a:t>
            </a:r>
            <a:r>
              <a:rPr lang="de-DE" sz="1200" dirty="0">
                <a:solidFill>
                  <a:schemeClr val="bg1">
                    <a:lumMod val="95000"/>
                  </a:schemeClr>
                </a:solidFill>
              </a:rPr>
              <a:t> &amp; KAT)</a:t>
            </a:r>
          </a:p>
          <a:p>
            <a:pPr algn="r"/>
            <a:endParaRPr lang="de-DE" b="1" dirty="0">
              <a:solidFill>
                <a:schemeClr val="bg1">
                  <a:lumMod val="95000"/>
                </a:schemeClr>
              </a:solidFill>
            </a:endParaRPr>
          </a:p>
          <a:p>
            <a:pPr algn="r"/>
            <a:endParaRPr lang="de-DE" sz="1400" b="1" dirty="0">
              <a:solidFill>
                <a:schemeClr val="bg1">
                  <a:lumMod val="95000"/>
                </a:schemeClr>
              </a:solidFill>
            </a:endParaRPr>
          </a:p>
          <a:p>
            <a:pPr algn="r"/>
            <a:r>
              <a:rPr lang="de-DE" sz="1200" dirty="0">
                <a:solidFill>
                  <a:schemeClr val="bg1">
                    <a:lumMod val="95000"/>
                  </a:schemeClr>
                </a:solidFill>
              </a:rPr>
              <a:t>Strategische Entsch.</a:t>
            </a:r>
          </a:p>
          <a:p>
            <a:pPr algn="r"/>
            <a:r>
              <a:rPr lang="de-DE" sz="1200" dirty="0">
                <a:solidFill>
                  <a:schemeClr val="bg1">
                    <a:lumMod val="95000"/>
                  </a:schemeClr>
                </a:solidFill>
              </a:rPr>
              <a:t>Quartalsweise Treffen</a:t>
            </a:r>
          </a:p>
          <a:p>
            <a:pPr algn="r"/>
            <a:endParaRPr lang="de-DE" sz="1400" dirty="0">
              <a:solidFill>
                <a:schemeClr val="bg1">
                  <a:lumMod val="95000"/>
                </a:schemeClr>
              </a:solidFill>
            </a:endParaRPr>
          </a:p>
          <a:p>
            <a:pPr algn="r"/>
            <a:r>
              <a:rPr lang="de-DE" sz="1200" dirty="0">
                <a:solidFill>
                  <a:schemeClr val="bg1">
                    <a:lumMod val="95000"/>
                  </a:schemeClr>
                </a:solidFill>
              </a:rPr>
              <a:t>Repräsentation</a:t>
            </a:r>
            <a:r>
              <a:rPr lang="de-DE" sz="1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br>
              <a:rPr lang="de-DE" sz="1400">
                <a:solidFill>
                  <a:schemeClr val="bg1">
                    <a:lumMod val="95000"/>
                  </a:schemeClr>
                </a:solidFill>
              </a:rPr>
            </a:br>
            <a:endParaRPr lang="de-DE" sz="1400" dirty="0">
              <a:solidFill>
                <a:schemeClr val="bg1">
                  <a:lumMod val="95000"/>
                </a:schemeClr>
              </a:solidFill>
            </a:endParaRPr>
          </a:p>
          <a:p>
            <a:pPr algn="r"/>
            <a:endParaRPr lang="de-DE" sz="1400" dirty="0">
              <a:solidFill>
                <a:schemeClr val="bg1">
                  <a:lumMod val="95000"/>
                </a:schemeClr>
              </a:solidFill>
            </a:endParaRPr>
          </a:p>
          <a:p>
            <a:pPr algn="r"/>
            <a:r>
              <a:rPr lang="de-DE" sz="1200">
                <a:solidFill>
                  <a:schemeClr val="bg1">
                    <a:lumMod val="95000"/>
                  </a:schemeClr>
                </a:solidFill>
              </a:rPr>
              <a:t>Datenbasierte</a:t>
            </a:r>
            <a:br>
              <a:rPr lang="de-DE" sz="1200">
                <a:solidFill>
                  <a:schemeClr val="bg1">
                    <a:lumMod val="95000"/>
                  </a:schemeClr>
                </a:solidFill>
              </a:rPr>
            </a:br>
            <a:r>
              <a:rPr lang="de-DE" sz="1200">
                <a:solidFill>
                  <a:schemeClr val="bg1">
                    <a:lumMod val="95000"/>
                  </a:schemeClr>
                </a:solidFill>
              </a:rPr>
              <a:t>Forschung über</a:t>
            </a:r>
            <a:br>
              <a:rPr lang="de-DE" sz="1200">
                <a:solidFill>
                  <a:schemeClr val="bg1">
                    <a:lumMod val="95000"/>
                  </a:schemeClr>
                </a:solidFill>
              </a:rPr>
            </a:br>
            <a:r>
              <a:rPr lang="de-DE" sz="1200">
                <a:solidFill>
                  <a:schemeClr val="bg1">
                    <a:lumMod val="95000"/>
                  </a:schemeClr>
                </a:solidFill>
              </a:rPr>
              <a:t>das MobiLab</a:t>
            </a:r>
            <a:endParaRPr lang="de-DE" sz="1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E1140E9C-9254-445B-B39C-8B4781E091DA}"/>
              </a:ext>
            </a:extLst>
          </p:cNvPr>
          <p:cNvSpPr/>
          <p:nvPr/>
        </p:nvSpPr>
        <p:spPr>
          <a:xfrm>
            <a:off x="2077902" y="1259058"/>
            <a:ext cx="2395624" cy="3092955"/>
          </a:xfrm>
          <a:prstGeom prst="roundRect">
            <a:avLst/>
          </a:prstGeom>
          <a:solidFill>
            <a:schemeClr val="accent1">
              <a:lumMod val="75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b="1" dirty="0">
                <a:solidFill>
                  <a:schemeClr val="bg1">
                    <a:lumMod val="95000"/>
                  </a:schemeClr>
                </a:solidFill>
              </a:rPr>
              <a:t>Kernteam</a:t>
            </a:r>
          </a:p>
          <a:p>
            <a:pPr algn="ctr"/>
            <a:r>
              <a:rPr lang="de-DE" sz="1200">
                <a:solidFill>
                  <a:schemeClr val="bg1">
                    <a:lumMod val="95000"/>
                  </a:schemeClr>
                </a:solidFill>
              </a:rPr>
              <a:t>(je 2 Pers.</a:t>
            </a:r>
            <a:br>
              <a:rPr lang="de-DE" sz="1200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de-DE" sz="1200" dirty="0" err="1">
                <a:solidFill>
                  <a:schemeClr val="bg1">
                    <a:lumMod val="95000"/>
                  </a:schemeClr>
                </a:solidFill>
              </a:rPr>
              <a:t>MuT</a:t>
            </a:r>
            <a:r>
              <a:rPr lang="de-DE" sz="1200" dirty="0">
                <a:solidFill>
                  <a:schemeClr val="bg1">
                    <a:lumMod val="95000"/>
                  </a:schemeClr>
                </a:solidFill>
              </a:rPr>
              <a:t> &amp; KAT)</a:t>
            </a:r>
          </a:p>
          <a:p>
            <a:pPr algn="ctr"/>
            <a:endParaRPr lang="de-DE" sz="1400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de-DE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de-DE" sz="1200" dirty="0">
                <a:solidFill>
                  <a:schemeClr val="bg1">
                    <a:lumMod val="95000"/>
                  </a:schemeClr>
                </a:solidFill>
              </a:rPr>
              <a:t>Operative </a:t>
            </a:r>
            <a:br>
              <a:rPr lang="de-DE" sz="1200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de-DE" sz="1200" dirty="0">
                <a:solidFill>
                  <a:schemeClr val="bg1">
                    <a:lumMod val="95000"/>
                  </a:schemeClr>
                </a:solidFill>
              </a:rPr>
              <a:t>Entscheid.</a:t>
            </a:r>
          </a:p>
          <a:p>
            <a:pPr algn="ctr"/>
            <a:endParaRPr lang="de-DE" sz="800" dirty="0">
              <a:solidFill>
                <a:schemeClr val="bg1">
                  <a:lumMod val="95000"/>
                </a:schemeClr>
              </a:solidFill>
              <a:highlight>
                <a:srgbClr val="C0C0C0"/>
              </a:highlight>
            </a:endParaRPr>
          </a:p>
          <a:p>
            <a:pPr algn="ctr"/>
            <a:endParaRPr lang="de-DE" sz="800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de-DE" sz="1200" dirty="0">
                <a:solidFill>
                  <a:schemeClr val="bg1">
                    <a:lumMod val="95000"/>
                  </a:schemeClr>
                </a:solidFill>
              </a:rPr>
              <a:t>Kommunizieren </a:t>
            </a:r>
            <a:br>
              <a:rPr lang="de-DE" sz="1200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de-DE" sz="1200" dirty="0">
                <a:solidFill>
                  <a:schemeClr val="bg1">
                    <a:lumMod val="95000"/>
                  </a:schemeClr>
                </a:solidFill>
              </a:rPr>
              <a:t>mit allen</a:t>
            </a:r>
          </a:p>
          <a:p>
            <a:pPr algn="ctr"/>
            <a:endParaRPr lang="de-DE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de-DE" sz="1200">
                <a:solidFill>
                  <a:schemeClr val="bg1">
                    <a:lumMod val="95000"/>
                  </a:schemeClr>
                </a:solidFill>
              </a:rPr>
              <a:t>Forschung, Abschlussarbeiten </a:t>
            </a:r>
            <a:r>
              <a:rPr lang="de-DE" sz="1200" dirty="0">
                <a:solidFill>
                  <a:schemeClr val="bg1">
                    <a:lumMod val="95000"/>
                  </a:schemeClr>
                </a:solidFill>
              </a:rPr>
              <a:t>Datenmanagement</a:t>
            </a:r>
            <a:r>
              <a:rPr lang="de-DE" sz="1200">
                <a:solidFill>
                  <a:schemeClr val="bg1">
                    <a:lumMod val="95000"/>
                  </a:schemeClr>
                </a:solidFill>
              </a:rPr>
              <a:t>, …</a:t>
            </a:r>
            <a:endParaRPr lang="de-DE" sz="1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DD310AA1-8B5C-4F2D-9CE1-4EDE12E9D40F}"/>
              </a:ext>
            </a:extLst>
          </p:cNvPr>
          <p:cNvSpPr/>
          <p:nvPr/>
        </p:nvSpPr>
        <p:spPr>
          <a:xfrm>
            <a:off x="4282966" y="352548"/>
            <a:ext cx="3169394" cy="464265"/>
          </a:xfrm>
          <a:prstGeom prst="roundRect">
            <a:avLst>
              <a:gd name="adj" fmla="val 34848"/>
            </a:avLst>
          </a:prstGeom>
          <a:solidFill>
            <a:srgbClr val="33446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de-DE" b="1">
                <a:solidFill>
                  <a:sysClr val="windowText" lastClr="000000"/>
                </a:solidFill>
              </a:rPr>
              <a:t>Advisory Board: MuT/KAT</a:t>
            </a:r>
            <a:endParaRPr lang="de-DE" sz="1400" dirty="0">
              <a:solidFill>
                <a:sysClr val="windowText" lastClr="000000"/>
              </a:solidFill>
            </a:endParaRPr>
          </a:p>
          <a:p>
            <a:pPr algn="ctr"/>
            <a:endParaRPr lang="de-DE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940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0D2C778-4D39-4DEF-828E-791FDB3C7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b="1"/>
              <a:t>Trotz Offenheit der Nutzung: thematischen Mindeststandard für Forschung einhalten</a:t>
            </a:r>
          </a:p>
          <a:p>
            <a:r>
              <a:rPr lang="de-DE" sz="1800"/>
              <a:t>Partizipative/dialogische Forschung</a:t>
            </a:r>
          </a:p>
          <a:p>
            <a:r>
              <a:rPr lang="de-DE" sz="1800"/>
              <a:t>Wissenschaftskommunikation, Citizen Science</a:t>
            </a:r>
          </a:p>
          <a:p>
            <a:r>
              <a:rPr lang="de-DE" sz="1800"/>
              <a:t>Lehrformen</a:t>
            </a:r>
          </a:p>
          <a:p>
            <a:pPr marL="0" indent="0">
              <a:buNone/>
            </a:pPr>
            <a:endParaRPr lang="de-DE" sz="1800"/>
          </a:p>
          <a:p>
            <a:pPr marL="0" indent="0">
              <a:buNone/>
            </a:pPr>
            <a:r>
              <a:rPr lang="de-DE" sz="1800" b="1"/>
              <a:t>Finanzielle Aufwandsentschädigung für die Nutzung </a:t>
            </a:r>
          </a:p>
          <a:p>
            <a:r>
              <a:rPr lang="de-DE" sz="1800"/>
              <a:t>Grundfinanzierung der laufenden Kosten und Kern-Team durch KAT und MuT getragen</a:t>
            </a:r>
          </a:p>
          <a:p>
            <a:r>
              <a:rPr lang="de-DE" sz="1800"/>
              <a:t>Für externe Einsätze: Kosten u.a. Transport, wissenschaftliches Personal, Reinigung, ggf. Standgebühren von Nutzer:innen zu entrichten</a:t>
            </a:r>
          </a:p>
          <a:p>
            <a:pPr marL="0" indent="0">
              <a:buNone/>
            </a:pPr>
            <a:endParaRPr lang="de-DE" sz="1800"/>
          </a:p>
          <a:p>
            <a:endParaRPr lang="de-DE" sz="1800"/>
          </a:p>
          <a:p>
            <a:endParaRPr lang="en-US" sz="180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6A8051A-2122-49A5-BCDE-91EE3FD6F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FA6A-9A63-4E2D-92C0-C77BFA750EDB}" type="datetime1">
              <a:rPr lang="de-DE" noProof="0" smtClean="0"/>
              <a:t>27.05.2022</a:t>
            </a:fld>
            <a:endParaRPr lang="en-US" noProof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4A93C4-C13F-4A91-806B-0B8C28626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en-US" noProof="0" smtClean="0"/>
              <a:t>4</a:t>
            </a:fld>
            <a:endParaRPr lang="en-US" noProof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704EE842-DF1F-46E6-A827-9919565C1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Nutzungsbedingungen (Entwurf 1/2)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714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0D2C778-4D39-4DEF-828E-791FDB3C7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188000"/>
            <a:ext cx="8343900" cy="37432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b="1"/>
              <a:t>Nutzungsbestimmungen im Umgang mit dem MobiLab</a:t>
            </a:r>
          </a:p>
          <a:p>
            <a:r>
              <a:rPr lang="de-DE" sz="1800"/>
              <a:t>Schonender Umgang mit MobiLab (geringer Footprint)</a:t>
            </a:r>
          </a:p>
          <a:p>
            <a:r>
              <a:rPr lang="de-DE" sz="1800"/>
              <a:t>Allgemeine Nutzungs- und Haftungsbestimmungen akzeptieren</a:t>
            </a:r>
          </a:p>
          <a:p>
            <a:r>
              <a:rPr lang="de-DE" sz="1800"/>
              <a:t>Einweisung des Projektverantwortlichen vor der zum Aufbau und Transport </a:t>
            </a:r>
          </a:p>
          <a:p>
            <a:r>
              <a:rPr lang="de-DE" sz="1800"/>
              <a:t>Info-Video zur Nutzung ansehen</a:t>
            </a:r>
          </a:p>
          <a:p>
            <a:pPr marL="0" indent="0">
              <a:buNone/>
            </a:pPr>
            <a:endParaRPr lang="de-DE" sz="1800"/>
          </a:p>
          <a:p>
            <a:pPr marL="0" indent="0">
              <a:buNone/>
            </a:pPr>
            <a:r>
              <a:rPr lang="de-DE" sz="1800" b="1"/>
              <a:t>Rechte während der Nutzung abgeben</a:t>
            </a:r>
          </a:p>
          <a:p>
            <a:r>
              <a:rPr lang="de-DE" sz="1800"/>
              <a:t>Bildmaterial des Einsatzes muss zur Verfügung gestellt werden</a:t>
            </a:r>
          </a:p>
          <a:p>
            <a:r>
              <a:rPr lang="de-DE" sz="1800"/>
              <a:t>Recht auf Erforschung/Partizipationsforschung (Evaluationsforschung erlauben)</a:t>
            </a:r>
          </a:p>
          <a:p>
            <a:r>
              <a:rPr lang="de-DE" sz="1800"/>
              <a:t>Autorenrechte, wenn tiefer im Projekt eingebunden</a:t>
            </a:r>
            <a:endParaRPr lang="en-US" sz="180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6A8051A-2122-49A5-BCDE-91EE3FD6F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FA6A-9A63-4E2D-92C0-C77BFA750EDB}" type="datetime1">
              <a:rPr lang="de-DE" noProof="0" smtClean="0"/>
              <a:t>27.05.2022</a:t>
            </a:fld>
            <a:endParaRPr lang="en-US" noProof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4A93C4-C13F-4A91-806B-0B8C28626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en-US" noProof="0" smtClean="0"/>
              <a:t>5</a:t>
            </a:fld>
            <a:endParaRPr lang="en-US" noProof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704EE842-DF1F-46E6-A827-9919565C1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Nutzungsbedingungen (Entwurf 2/2)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939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E1F7C28-203C-48C2-9CF8-A65071FB1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FA6A-9A63-4E2D-92C0-C77BFA750EDB}" type="datetime1">
              <a:rPr lang="de-DE" noProof="0" smtClean="0"/>
              <a:t>27.05.2022</a:t>
            </a:fld>
            <a:endParaRPr lang="en-US" noProof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3999B4D-7E3B-4CA9-9730-168323B07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en-US" noProof="0" smtClean="0"/>
              <a:t>6</a:t>
            </a:fld>
            <a:endParaRPr lang="en-US" noProof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A6A1BD73-7935-4AC5-8AF1-D1A5B98B1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Nutzerkreise des MobiLabs</a:t>
            </a:r>
            <a:endParaRPr lang="en-US" dirty="0"/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02BCEC17-BC86-4860-8689-AC605FF8A9CE}"/>
              </a:ext>
            </a:extLst>
          </p:cNvPr>
          <p:cNvGrpSpPr/>
          <p:nvPr/>
        </p:nvGrpSpPr>
        <p:grpSpPr>
          <a:xfrm>
            <a:off x="2678667" y="1252678"/>
            <a:ext cx="1418066" cy="621347"/>
            <a:chOff x="6874892" y="2275912"/>
            <a:chExt cx="1418066" cy="621347"/>
          </a:xfrm>
        </p:grpSpPr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4DB9B0BF-18F6-4609-B905-59A62CE3A885}"/>
                </a:ext>
              </a:extLst>
            </p:cNvPr>
            <p:cNvSpPr/>
            <p:nvPr/>
          </p:nvSpPr>
          <p:spPr>
            <a:xfrm>
              <a:off x="6874892" y="2275912"/>
              <a:ext cx="1418066" cy="163478"/>
            </a:xfrm>
            <a:prstGeom prst="rect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34" name="Textfeld 33">
              <a:extLst>
                <a:ext uri="{FF2B5EF4-FFF2-40B4-BE49-F238E27FC236}">
                  <a16:creationId xmlns:a16="http://schemas.microsoft.com/office/drawing/2014/main" id="{3C6E99E1-4465-4F33-90D0-B3662D7BA284}"/>
                </a:ext>
              </a:extLst>
            </p:cNvPr>
            <p:cNvSpPr txBox="1"/>
            <p:nvPr/>
          </p:nvSpPr>
          <p:spPr>
            <a:xfrm>
              <a:off x="6874892" y="2435594"/>
              <a:ext cx="1418066" cy="46166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de-DE" sz="800" dirty="0" err="1"/>
                <a:t>MobiLab</a:t>
              </a:r>
              <a:r>
                <a:rPr lang="de-DE" sz="800" dirty="0"/>
                <a:t>-</a:t>
              </a:r>
              <a:br>
                <a:rPr lang="de-DE" sz="800" dirty="0"/>
              </a:br>
              <a:r>
                <a:rPr lang="de-DE" sz="800" dirty="0" err="1"/>
                <a:t>Calendar</a:t>
              </a:r>
              <a:r>
                <a:rPr lang="de-DE" sz="800" dirty="0"/>
                <a:t> auf </a:t>
              </a:r>
              <a:br>
                <a:rPr lang="de-DE" sz="800" dirty="0"/>
              </a:br>
              <a:r>
                <a:rPr lang="de-DE" sz="800" dirty="0"/>
                <a:t>(Teams .</a:t>
              </a:r>
              <a:r>
                <a:rPr lang="de-DE" sz="800" dirty="0" err="1"/>
                <a:t>xls</a:t>
              </a:r>
              <a:r>
                <a:rPr lang="de-DE" sz="800" dirty="0"/>
                <a:t>)</a:t>
              </a:r>
              <a:endParaRPr lang="en-US" sz="800" dirty="0"/>
            </a:p>
          </p:txBody>
        </p:sp>
      </p:grpSp>
      <p:pic>
        <p:nvPicPr>
          <p:cNvPr id="89" name="Grafik 88">
            <a:extLst>
              <a:ext uri="{FF2B5EF4-FFF2-40B4-BE49-F238E27FC236}">
                <a16:creationId xmlns:a16="http://schemas.microsoft.com/office/drawing/2014/main" id="{2252364D-7277-46A9-9766-60819CA442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6963" y="2003586"/>
            <a:ext cx="1874762" cy="1137915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85E7101A-4CDA-4B4F-964D-E61EDEDD469A}"/>
              </a:ext>
            </a:extLst>
          </p:cNvPr>
          <p:cNvSpPr txBox="1"/>
          <p:nvPr/>
        </p:nvSpPr>
        <p:spPr>
          <a:xfrm>
            <a:off x="393252" y="954225"/>
            <a:ext cx="1624234" cy="1569660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de-DE" sz="1200" b="1" dirty="0"/>
              <a:t>1</a:t>
            </a:r>
            <a:r>
              <a:rPr lang="de-DE" sz="1200" b="1"/>
              <a:t>. Nutzerkreis „intern“</a:t>
            </a:r>
            <a:endParaRPr lang="de-DE" sz="1200" b="1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997B4C23-FB90-4DE1-8F9E-448FA6C61E0A}"/>
              </a:ext>
            </a:extLst>
          </p:cNvPr>
          <p:cNvSpPr/>
          <p:nvPr/>
        </p:nvSpPr>
        <p:spPr>
          <a:xfrm>
            <a:off x="482011" y="1428416"/>
            <a:ext cx="1217333" cy="3962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KAT</a:t>
            </a:r>
            <a:endParaRPr lang="en-US" sz="1400" b="1" dirty="0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387B0EC6-2744-4185-B96B-2DC3880BDADD}"/>
              </a:ext>
            </a:extLst>
          </p:cNvPr>
          <p:cNvSpPr/>
          <p:nvPr/>
        </p:nvSpPr>
        <p:spPr>
          <a:xfrm>
            <a:off x="482011" y="1947296"/>
            <a:ext cx="1217333" cy="39626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GS </a:t>
            </a:r>
            <a:r>
              <a:rPr lang="de-DE" sz="1400" b="1" dirty="0" err="1"/>
              <a:t>MuT</a:t>
            </a:r>
            <a:endParaRPr lang="en-US" sz="1400" b="1" dirty="0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C42F8AF1-84B3-44A6-B376-EB8CAB8F692B}"/>
              </a:ext>
            </a:extLst>
          </p:cNvPr>
          <p:cNvSpPr txBox="1"/>
          <p:nvPr/>
        </p:nvSpPr>
        <p:spPr>
          <a:xfrm>
            <a:off x="4697490" y="944317"/>
            <a:ext cx="1624234" cy="553998"/>
          </a:xfrm>
          <a:prstGeom prst="rect">
            <a:avLst/>
          </a:prstGeom>
          <a:gradFill flip="none" rotWithShape="1">
            <a:gsLst>
              <a:gs pos="0">
                <a:srgbClr val="F56F0B"/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de-DE" sz="1200" b="1" dirty="0"/>
              <a:t>3</a:t>
            </a:r>
            <a:r>
              <a:rPr lang="de-DE" sz="1200" b="1"/>
              <a:t>. Nutzerkreis „KIT“</a:t>
            </a:r>
            <a:endParaRPr lang="de-DE" sz="1200" b="1" dirty="0"/>
          </a:p>
          <a:p>
            <a:endParaRPr lang="de-DE" dirty="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16782BE8-3212-4EC2-B78A-935BC018035A}"/>
              </a:ext>
            </a:extLst>
          </p:cNvPr>
          <p:cNvSpPr txBox="1"/>
          <p:nvPr/>
        </p:nvSpPr>
        <p:spPr>
          <a:xfrm>
            <a:off x="4708928" y="1885749"/>
            <a:ext cx="1624234" cy="738664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de-DE" sz="1200" b="1" dirty="0"/>
              <a:t>4</a:t>
            </a:r>
            <a:r>
              <a:rPr lang="de-DE" sz="1200" b="1"/>
              <a:t>. Nutzerkreis „extern“</a:t>
            </a:r>
            <a:endParaRPr lang="de-DE" sz="1200" b="1" dirty="0"/>
          </a:p>
          <a:p>
            <a:endParaRPr lang="de-DE" dirty="0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76F6EE0F-A17F-4C63-9725-EB98DBC62622}"/>
              </a:ext>
            </a:extLst>
          </p:cNvPr>
          <p:cNvSpPr txBox="1"/>
          <p:nvPr/>
        </p:nvSpPr>
        <p:spPr>
          <a:xfrm>
            <a:off x="401575" y="2668085"/>
            <a:ext cx="1615911" cy="1846659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de-DE" sz="1200" b="1" dirty="0"/>
              <a:t>2</a:t>
            </a:r>
            <a:r>
              <a:rPr lang="de-DE" sz="1200" b="1"/>
              <a:t>. Nutzerkreis „Mitglieder“</a:t>
            </a:r>
            <a:endParaRPr lang="de-DE" sz="1200" b="1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41199557-CBE8-405E-AC1F-A7260993F972}"/>
              </a:ext>
            </a:extLst>
          </p:cNvPr>
          <p:cNvSpPr/>
          <p:nvPr/>
        </p:nvSpPr>
        <p:spPr>
          <a:xfrm>
            <a:off x="520715" y="3574285"/>
            <a:ext cx="1314816" cy="35492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800" dirty="0"/>
              <a:t>Mitglieder von MuT</a:t>
            </a:r>
            <a:endParaRPr lang="en-US" sz="800" dirty="0"/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32C70BD0-4232-4041-9929-0FE1A24B6600}"/>
              </a:ext>
            </a:extLst>
          </p:cNvPr>
          <p:cNvSpPr/>
          <p:nvPr/>
        </p:nvSpPr>
        <p:spPr>
          <a:xfrm>
            <a:off x="534351" y="3259339"/>
            <a:ext cx="1263931" cy="29041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800" dirty="0"/>
              <a:t>Mitantragsteller</a:t>
            </a:r>
            <a:endParaRPr lang="en-US" sz="800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66C82EB-C132-46A8-A630-AB4BFE603056}"/>
              </a:ext>
            </a:extLst>
          </p:cNvPr>
          <p:cNvSpPr txBox="1"/>
          <p:nvPr/>
        </p:nvSpPr>
        <p:spPr>
          <a:xfrm>
            <a:off x="2419296" y="3205934"/>
            <a:ext cx="35974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DE" sz="800" dirty="0"/>
              <a:t>Institut </a:t>
            </a:r>
            <a:r>
              <a:rPr lang="de-DE" sz="800" dirty="0" err="1"/>
              <a:t>für</a:t>
            </a:r>
            <a:r>
              <a:rPr lang="de-DE" sz="800" dirty="0"/>
              <a:t> Produktentwicklung (IPEK) </a:t>
            </a:r>
          </a:p>
          <a:p>
            <a:pPr lvl="0"/>
            <a:r>
              <a:rPr lang="de-DE" sz="800" dirty="0"/>
              <a:t>Institut </a:t>
            </a:r>
            <a:r>
              <a:rPr lang="de-DE" sz="800" dirty="0" err="1"/>
              <a:t>für</a:t>
            </a:r>
            <a:r>
              <a:rPr lang="de-DE" sz="800" dirty="0"/>
              <a:t> Volkswirtschaftslehre (ECON) </a:t>
            </a:r>
          </a:p>
          <a:p>
            <a:pPr lvl="0"/>
            <a:r>
              <a:rPr lang="de-DE" sz="800" dirty="0"/>
              <a:t>Institut </a:t>
            </a:r>
            <a:r>
              <a:rPr lang="de-DE" sz="800" dirty="0" err="1"/>
              <a:t>für</a:t>
            </a:r>
            <a:r>
              <a:rPr lang="de-DE" sz="800" dirty="0"/>
              <a:t> </a:t>
            </a:r>
            <a:r>
              <a:rPr lang="de-DE" sz="800" dirty="0" err="1"/>
              <a:t>Technikfolgenabschätzung</a:t>
            </a:r>
            <a:r>
              <a:rPr lang="de-DE" sz="800" dirty="0"/>
              <a:t> und Systemanalyse (ITAS) </a:t>
            </a:r>
          </a:p>
          <a:p>
            <a:pPr lvl="0"/>
            <a:r>
              <a:rPr lang="de-DE" sz="800" dirty="0"/>
              <a:t>Institut </a:t>
            </a:r>
            <a:r>
              <a:rPr lang="de-DE" sz="800" dirty="0" err="1"/>
              <a:t>für</a:t>
            </a:r>
            <a:r>
              <a:rPr lang="de-DE" sz="800" dirty="0"/>
              <a:t> </a:t>
            </a:r>
            <a:r>
              <a:rPr lang="de-DE" sz="800" dirty="0" err="1"/>
              <a:t>Technikzukünfte</a:t>
            </a:r>
            <a:r>
              <a:rPr lang="de-DE" sz="800" dirty="0"/>
              <a:t> (ITZ) </a:t>
            </a:r>
          </a:p>
          <a:p>
            <a:pPr lvl="0"/>
            <a:r>
              <a:rPr lang="de-DE" sz="800" dirty="0"/>
              <a:t>Institut </a:t>
            </a:r>
            <a:r>
              <a:rPr lang="de-DE" sz="800" dirty="0" err="1"/>
              <a:t>für</a:t>
            </a:r>
            <a:r>
              <a:rPr lang="de-DE" sz="800" dirty="0"/>
              <a:t> </a:t>
            </a:r>
            <a:r>
              <a:rPr lang="de-DE" sz="800" dirty="0" err="1"/>
              <a:t>Unternehmensführung</a:t>
            </a:r>
            <a:r>
              <a:rPr lang="de-DE" sz="800" dirty="0"/>
              <a:t> (IBU) </a:t>
            </a:r>
          </a:p>
          <a:p>
            <a:pPr lvl="0"/>
            <a:r>
              <a:rPr lang="de-DE" sz="800" dirty="0"/>
              <a:t>Zentrum </a:t>
            </a:r>
            <a:r>
              <a:rPr lang="de-DE" sz="800" dirty="0" err="1"/>
              <a:t>für</a:t>
            </a:r>
            <a:r>
              <a:rPr lang="de-DE" sz="800" dirty="0"/>
              <a:t> Angewandte Kulturwissenschaft und Studium Generale (ZAK) </a:t>
            </a:r>
          </a:p>
          <a:p>
            <a:pPr lvl="0"/>
            <a:r>
              <a:rPr lang="en-US" sz="800" dirty="0" err="1"/>
              <a:t>Künftige</a:t>
            </a:r>
            <a:r>
              <a:rPr lang="en-US" sz="800" dirty="0"/>
              <a:t> Real-world-Lab Professorships (RL </a:t>
            </a:r>
            <a:r>
              <a:rPr lang="en-US" sz="800" dirty="0" err="1"/>
              <a:t>Autonome</a:t>
            </a:r>
            <a:r>
              <a:rPr lang="en-US" sz="800" dirty="0"/>
              <a:t> </a:t>
            </a:r>
            <a:r>
              <a:rPr lang="en-US" sz="800" dirty="0" err="1"/>
              <a:t>Systeme</a:t>
            </a:r>
            <a:r>
              <a:rPr lang="en-US" sz="800" dirty="0"/>
              <a:t>, etc.) </a:t>
            </a:r>
            <a:endParaRPr lang="de-DE" sz="800" dirty="0"/>
          </a:p>
          <a:p>
            <a:pPr lvl="0"/>
            <a:r>
              <a:rPr lang="de-DE" sz="800" dirty="0"/>
              <a:t>KIT-Zentrum </a:t>
            </a:r>
            <a:r>
              <a:rPr lang="de-DE" sz="800" dirty="0" err="1"/>
              <a:t>Mobilitätssysteme</a:t>
            </a:r>
            <a:r>
              <a:rPr lang="de-DE" sz="800" dirty="0"/>
              <a:t> </a:t>
            </a:r>
          </a:p>
          <a:p>
            <a:pPr lvl="0"/>
            <a:r>
              <a:rPr lang="de-DE" sz="800" dirty="0"/>
              <a:t>KIT-Zentrum Klima und Umwelt </a:t>
            </a:r>
          </a:p>
          <a:p>
            <a:r>
              <a:rPr lang="de-DE" sz="800" dirty="0"/>
              <a:t>KIT-Zentrum Energie </a:t>
            </a:r>
          </a:p>
          <a:p>
            <a:r>
              <a:rPr lang="de-DE" sz="800" dirty="0"/>
              <a:t>Kd2-Lab</a:t>
            </a:r>
            <a:r>
              <a:rPr lang="de-DE" sz="800"/>
              <a:t>, Triangel</a:t>
            </a:r>
          </a:p>
          <a:p>
            <a:r>
              <a:rPr lang="de-DE" sz="800"/>
              <a:t>…</a:t>
            </a:r>
            <a:endParaRPr lang="de-DE" sz="800" dirty="0"/>
          </a:p>
        </p:txBody>
      </p:sp>
      <p:sp>
        <p:nvSpPr>
          <p:cNvPr id="17" name="Pfeil: nach rechts 16">
            <a:extLst>
              <a:ext uri="{FF2B5EF4-FFF2-40B4-BE49-F238E27FC236}">
                <a16:creationId xmlns:a16="http://schemas.microsoft.com/office/drawing/2014/main" id="{B06C0E08-0C76-4EB6-AA3B-A92CFC060D0F}"/>
              </a:ext>
            </a:extLst>
          </p:cNvPr>
          <p:cNvSpPr/>
          <p:nvPr/>
        </p:nvSpPr>
        <p:spPr>
          <a:xfrm>
            <a:off x="1914152" y="3509431"/>
            <a:ext cx="54281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Geschweifte Klammer rechts 19">
            <a:extLst>
              <a:ext uri="{FF2B5EF4-FFF2-40B4-BE49-F238E27FC236}">
                <a16:creationId xmlns:a16="http://schemas.microsoft.com/office/drawing/2014/main" id="{7DE2953A-9CA4-4FCB-96F7-0809E417E5DB}"/>
              </a:ext>
            </a:extLst>
          </p:cNvPr>
          <p:cNvSpPr/>
          <p:nvPr/>
        </p:nvSpPr>
        <p:spPr>
          <a:xfrm>
            <a:off x="6412154" y="1020946"/>
            <a:ext cx="358503" cy="3493798"/>
          </a:xfrm>
          <a:prstGeom prst="rightBrace">
            <a:avLst>
              <a:gd name="adj1" fmla="val 8333"/>
              <a:gd name="adj2" fmla="val 42461"/>
            </a:avLst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b="1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6FF7E7CD-2010-4888-B16F-47CAF6B7711D}"/>
              </a:ext>
            </a:extLst>
          </p:cNvPr>
          <p:cNvSpPr txBox="1"/>
          <p:nvPr/>
        </p:nvSpPr>
        <p:spPr>
          <a:xfrm>
            <a:off x="6861087" y="1824680"/>
            <a:ext cx="2176434" cy="153888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/>
              <a:t>Thematischen Mindeststandard für Forschung einhalten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/>
              <a:t>Finanzielle Entschädigung für Nutzung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/>
              <a:t>Nutzungsbestimmungen im Umgang mit dem </a:t>
            </a:r>
            <a:r>
              <a:rPr lang="de-DE" sz="1000" dirty="0" err="1"/>
              <a:t>MobiLab</a:t>
            </a:r>
            <a:endParaRPr lang="de-DE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/>
              <a:t>Rechteübernahme bei Nutzung</a:t>
            </a:r>
            <a:endParaRPr lang="de-DE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029165031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1">
  <a:themeElements>
    <a:clrScheme name="KIT">
      <a:dk1>
        <a:sysClr val="windowText" lastClr="000000"/>
      </a:dk1>
      <a:lt1>
        <a:sysClr val="window" lastClr="FFFFFF"/>
      </a:lt1>
      <a:dk2>
        <a:srgbClr val="009682"/>
      </a:dk2>
      <a:lt2>
        <a:srgbClr val="D9D9D9"/>
      </a:lt2>
      <a:accent1>
        <a:srgbClr val="009682"/>
      </a:accent1>
      <a:accent2>
        <a:srgbClr val="4664AA"/>
      </a:accent2>
      <a:accent3>
        <a:srgbClr val="D9D9D9"/>
      </a:accent3>
      <a:accent4>
        <a:srgbClr val="4CB5A7"/>
      </a:accent4>
      <a:accent5>
        <a:srgbClr val="7D92C3"/>
      </a:accent5>
      <a:accent6>
        <a:srgbClr val="7FCAC0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sign1" id="{D385F135-4BB1-4144-883F-BD663B3FA4BF}" vid="{9BD07EEE-6672-4655-8F7E-3FE0E154673F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F14B34D984D34FA84D0EBC9C69F909" ma:contentTypeVersion="9" ma:contentTypeDescription="Create a new document." ma:contentTypeScope="" ma:versionID="7243a73dc08c113e4f91275c39209da1">
  <xsd:schema xmlns:xsd="http://www.w3.org/2001/XMLSchema" xmlns:xs="http://www.w3.org/2001/XMLSchema" xmlns:p="http://schemas.microsoft.com/office/2006/metadata/properties" xmlns:ns2="296a46cc-cc12-4139-995b-811a48fb785c" targetNamespace="http://schemas.microsoft.com/office/2006/metadata/properties" ma:root="true" ma:fieldsID="050ebff49a4a963018ddacc15343c50f" ns2:_="">
    <xsd:import namespace="296a46cc-cc12-4139-995b-811a48fb78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6a46cc-cc12-4139-995b-811a48fb78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3B6B34-D394-4418-A827-8164FC4CFB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31AD81-779A-4D67-B952-103A4A2E822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146A641-894A-4A0E-BBDD-BBE270529A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6a46cc-cc12-4139-995b-811a48fb78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Design1</Template>
  <TotalTime>0</TotalTime>
  <Words>434</Words>
  <Application>Microsoft Office PowerPoint</Application>
  <PresentationFormat>Benutzerdefiniert</PresentationFormat>
  <Paragraphs>146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Design1</vt:lpstr>
      <vt:lpstr>PowerPoint-Präsentation</vt:lpstr>
      <vt:lpstr>Aufgaben im MobiLab</vt:lpstr>
      <vt:lpstr>Aufgabenverteilung</vt:lpstr>
      <vt:lpstr>Nutzungsbedingungen (Entwurf 1/2)</vt:lpstr>
      <vt:lpstr>Nutzungsbedingungen (Entwurf 2/2)</vt:lpstr>
      <vt:lpstr>Nutzerkreise des MobiLabs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Franzi</dc:creator>
  <cp:lastModifiedBy>Szaguhn, Markus</cp:lastModifiedBy>
  <cp:revision>336</cp:revision>
  <dcterms:created xsi:type="dcterms:W3CDTF">2017-12-07T14:50:50Z</dcterms:created>
  <dcterms:modified xsi:type="dcterms:W3CDTF">2022-05-27T17:25:31Z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0x010100C7F14B34D984D34FA84D0EBC9C69F909</vt:lpwstr>
  </property>
</Properties>
</file>